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9"/>
  </p:notesMasterIdLst>
  <p:sldIdLst>
    <p:sldId id="256" r:id="rId2"/>
    <p:sldId id="258" r:id="rId3"/>
    <p:sldId id="385" r:id="rId4"/>
    <p:sldId id="386" r:id="rId5"/>
    <p:sldId id="260" r:id="rId6"/>
    <p:sldId id="259" r:id="rId7"/>
    <p:sldId id="276" r:id="rId8"/>
    <p:sldId id="275" r:id="rId9"/>
    <p:sldId id="272" r:id="rId10"/>
    <p:sldId id="427" r:id="rId11"/>
    <p:sldId id="266" r:id="rId12"/>
    <p:sldId id="394" r:id="rId13"/>
    <p:sldId id="423" r:id="rId14"/>
    <p:sldId id="267" r:id="rId15"/>
    <p:sldId id="369" r:id="rId16"/>
    <p:sldId id="377" r:id="rId17"/>
    <p:sldId id="374" r:id="rId18"/>
    <p:sldId id="375" r:id="rId19"/>
    <p:sldId id="407" r:id="rId20"/>
    <p:sldId id="380" r:id="rId21"/>
    <p:sldId id="425" r:id="rId22"/>
    <p:sldId id="401" r:id="rId23"/>
    <p:sldId id="422" r:id="rId24"/>
    <p:sldId id="403" r:id="rId25"/>
    <p:sldId id="398" r:id="rId26"/>
    <p:sldId id="399" r:id="rId27"/>
    <p:sldId id="431" r:id="rId28"/>
    <p:sldId id="277" r:id="rId29"/>
    <p:sldId id="308" r:id="rId30"/>
    <p:sldId id="290" r:id="rId31"/>
    <p:sldId id="310" r:id="rId32"/>
    <p:sldId id="293" r:id="rId33"/>
    <p:sldId id="296" r:id="rId34"/>
    <p:sldId id="297" r:id="rId35"/>
    <p:sldId id="424" r:id="rId36"/>
    <p:sldId id="302" r:id="rId37"/>
    <p:sldId id="303" r:id="rId38"/>
    <p:sldId id="330" r:id="rId39"/>
    <p:sldId id="414" r:id="rId40"/>
    <p:sldId id="416" r:id="rId41"/>
    <p:sldId id="311" r:id="rId42"/>
    <p:sldId id="421" r:id="rId43"/>
    <p:sldId id="417" r:id="rId44"/>
    <p:sldId id="418" r:id="rId45"/>
    <p:sldId id="419" r:id="rId46"/>
    <p:sldId id="420" r:id="rId47"/>
    <p:sldId id="365" r:id="rId48"/>
  </p:sldIdLst>
  <p:sldSz cx="9144000" cy="5143500" type="screen16x9"/>
  <p:notesSz cx="6858000" cy="9144000"/>
  <p:embeddedFontLst>
    <p:embeddedFont>
      <p:font typeface="Arvo" panose="020B0604020202020204" charset="0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  <p:embeddedFont>
      <p:font typeface="Roboto Black" panose="02000000000000000000" pitchFamily="2" charset="0"/>
      <p:bold r:id="rId58"/>
      <p:boldItalic r:id="rId59"/>
    </p:embeddedFont>
    <p:embeddedFont>
      <p:font typeface="Roboto Condensed" panose="02000000000000000000" pitchFamily="2" charset="0"/>
      <p:regular r:id="rId60"/>
      <p:bold r:id="rId61"/>
      <p:italic r:id="rId62"/>
      <p:boldItalic r:id="rId63"/>
    </p:embeddedFont>
    <p:embeddedFont>
      <p:font typeface="Roboto Condensed Light" panose="02000000000000000000" pitchFamily="2" charset="0"/>
      <p:regular r:id="rId64"/>
      <p:bold r:id="rId65"/>
      <p:italic r:id="rId66"/>
      <p:boldItalic r:id="rId67"/>
    </p:embeddedFont>
    <p:embeddedFont>
      <p:font typeface="Roboto Medium" panose="02000000000000000000" pitchFamily="2" charset="0"/>
      <p:regular r:id="rId68"/>
      <p: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ortada" id="{3ED8E20A-3D99-41C8-A118-711C9D523FF4}">
          <p14:sldIdLst>
            <p14:sldId id="256"/>
            <p14:sldId id="258"/>
            <p14:sldId id="385"/>
            <p14:sldId id="386"/>
          </p14:sldIdLst>
        </p14:section>
        <p14:section name="introduccion" id="{F2C6936C-EA31-40D7-B780-10D669FE11DF}">
          <p14:sldIdLst>
            <p14:sldId id="260"/>
            <p14:sldId id="259"/>
            <p14:sldId id="276"/>
            <p14:sldId id="275"/>
            <p14:sldId id="272"/>
            <p14:sldId id="427"/>
            <p14:sldId id="266"/>
            <p14:sldId id="394"/>
            <p14:sldId id="423"/>
          </p14:sldIdLst>
        </p14:section>
        <p14:section name="RNA" id="{D132C048-34B0-4F3B-84D8-BB92609D2488}">
          <p14:sldIdLst>
            <p14:sldId id="267"/>
            <p14:sldId id="369"/>
            <p14:sldId id="377"/>
            <p14:sldId id="374"/>
            <p14:sldId id="375"/>
            <p14:sldId id="407"/>
            <p14:sldId id="380"/>
            <p14:sldId id="425"/>
            <p14:sldId id="401"/>
            <p14:sldId id="422"/>
            <p14:sldId id="403"/>
            <p14:sldId id="398"/>
            <p14:sldId id="399"/>
            <p14:sldId id="431"/>
            <p14:sldId id="277"/>
          </p14:sldIdLst>
        </p14:section>
        <p14:section name="ACG" id="{76FB16E5-8D73-4EDE-8CE4-DAB4FF27000D}">
          <p14:sldIdLst>
            <p14:sldId id="308"/>
            <p14:sldId id="290"/>
            <p14:sldId id="310"/>
            <p14:sldId id="293"/>
            <p14:sldId id="296"/>
            <p14:sldId id="297"/>
            <p14:sldId id="424"/>
            <p14:sldId id="302"/>
            <p14:sldId id="303"/>
            <p14:sldId id="330"/>
            <p14:sldId id="414"/>
            <p14:sldId id="416"/>
          </p14:sldIdLst>
        </p14:section>
        <p14:section name="AGG" id="{4574C062-8476-4626-AC09-79B9B62DAD0D}">
          <p14:sldIdLst>
            <p14:sldId id="311"/>
            <p14:sldId id="421"/>
          </p14:sldIdLst>
        </p14:section>
        <p14:section name="conclusiones" id="{5BA8C6C9-8DAE-4A18-80AA-25F3A001BB25}">
          <p14:sldIdLst>
            <p14:sldId id="417"/>
            <p14:sldId id="418"/>
            <p14:sldId id="419"/>
            <p14:sldId id="420"/>
            <p14:sldId id="3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AB42"/>
    <a:srgbClr val="3D85C6"/>
    <a:srgbClr val="000000"/>
    <a:srgbClr val="CCCCCC"/>
    <a:srgbClr val="FFFFFF"/>
    <a:srgbClr val="C7D3E6"/>
    <a:srgbClr val="3F5378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DEA6A4-FABE-4D60-A64F-3DFBD1535C44}" v="13" dt="2024-07-21T02:38:03.218"/>
  </p1510:revLst>
</p1510:revInfo>
</file>

<file path=ppt/tableStyles.xml><?xml version="1.0" encoding="utf-8"?>
<a:tblStyleLst xmlns:a="http://schemas.openxmlformats.org/drawingml/2006/main" def="{7FA456C7-4730-40BB-AE29-BF47014E1B0D}">
  <a:tblStyle styleId="{7FA456C7-4730-40BB-AE29-BF47014E1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5157" autoAdjust="0"/>
  </p:normalViewPr>
  <p:slideViewPr>
    <p:cSldViewPr snapToGrid="0">
      <p:cViewPr>
        <p:scale>
          <a:sx n="150" d="100"/>
          <a:sy n="150" d="100"/>
        </p:scale>
        <p:origin x="46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94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Menendez" userId="bee222e501ccd0c2" providerId="LiveId" clId="{DDDEA6A4-FABE-4D60-A64F-3DFBD1535C44}"/>
    <pc:docChg chg="undo custSel addSld delSld modSld sldOrd">
      <pc:chgData name="Martin Menendez" userId="bee222e501ccd0c2" providerId="LiveId" clId="{DDDEA6A4-FABE-4D60-A64F-3DFBD1535C44}" dt="2024-07-21T05:26:59.271" v="49" actId="47"/>
      <pc:docMkLst>
        <pc:docMk/>
      </pc:docMkLst>
      <pc:sldChg chg="modSp mod">
        <pc:chgData name="Martin Menendez" userId="bee222e501ccd0c2" providerId="LiveId" clId="{DDDEA6A4-FABE-4D60-A64F-3DFBD1535C44}" dt="2024-07-21T02:18:08.380" v="4" actId="207"/>
        <pc:sldMkLst>
          <pc:docMk/>
          <pc:sldMk cId="0" sldId="256"/>
        </pc:sldMkLst>
        <pc:spChg chg="mod ord">
          <ac:chgData name="Martin Menendez" userId="bee222e501ccd0c2" providerId="LiveId" clId="{DDDEA6A4-FABE-4D60-A64F-3DFBD1535C44}" dt="2024-07-21T02:18:00.161" v="3" actId="20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Martin Menendez" userId="bee222e501ccd0c2" providerId="LiveId" clId="{DDDEA6A4-FABE-4D60-A64F-3DFBD1535C44}" dt="2024-07-21T02:18:08.380" v="4" actId="207"/>
          <ac:spMkLst>
            <pc:docMk/>
            <pc:sldMk cId="0" sldId="256"/>
            <ac:spMk id="188" creationId="{00000000-0000-0000-0000-000000000000}"/>
          </ac:spMkLst>
        </pc:spChg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0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1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2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6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67"/>
        </pc:sldMkLst>
      </pc:sldChg>
      <pc:sldChg chg="del modNotes">
        <pc:chgData name="Martin Menendez" userId="bee222e501ccd0c2" providerId="LiveId" clId="{DDDEA6A4-FABE-4D60-A64F-3DFBD1535C44}" dt="2024-07-21T05:22:45.427" v="29" actId="47"/>
        <pc:sldMkLst>
          <pc:docMk/>
          <pc:sldMk cId="0" sldId="268"/>
        </pc:sldMkLst>
      </pc:sldChg>
      <pc:sldChg chg="del modNotes">
        <pc:chgData name="Martin Menendez" userId="bee222e501ccd0c2" providerId="LiveId" clId="{DDDEA6A4-FABE-4D60-A64F-3DFBD1535C44}" dt="2024-07-21T05:22:46.253" v="30" actId="47"/>
        <pc:sldMkLst>
          <pc:docMk/>
          <pc:sldMk cId="0" sldId="269"/>
        </pc:sldMkLst>
      </pc:sldChg>
      <pc:sldChg chg="del modNotes">
        <pc:chgData name="Martin Menendez" userId="bee222e501ccd0c2" providerId="LiveId" clId="{DDDEA6A4-FABE-4D60-A64F-3DFBD1535C44}" dt="2024-07-21T05:22:48.755" v="31" actId="47"/>
        <pc:sldMkLst>
          <pc:docMk/>
          <pc:sldMk cId="0" sldId="270"/>
        </pc:sldMkLst>
      </pc:sldChg>
      <pc:sldChg chg="del modNotes">
        <pc:chgData name="Martin Menendez" userId="bee222e501ccd0c2" providerId="LiveId" clId="{DDDEA6A4-FABE-4D60-A64F-3DFBD1535C44}" dt="2024-07-21T05:22:49.757" v="32" actId="47"/>
        <pc:sldMkLst>
          <pc:docMk/>
          <pc:sldMk cId="0" sldId="271"/>
        </pc:sldMkLst>
      </pc:sldChg>
      <pc:sldChg chg="ord modNotes">
        <pc:chgData name="Martin Menendez" userId="bee222e501ccd0c2" providerId="LiveId" clId="{DDDEA6A4-FABE-4D60-A64F-3DFBD1535C44}" dt="2024-07-21T05:22:57.655" v="34"/>
        <pc:sldMkLst>
          <pc:docMk/>
          <pc:sldMk cId="0" sldId="272"/>
        </pc:sldMkLst>
      </pc:sldChg>
      <pc:sldChg chg="ord modNotes">
        <pc:chgData name="Martin Menendez" userId="bee222e501ccd0c2" providerId="LiveId" clId="{DDDEA6A4-FABE-4D60-A64F-3DFBD1535C44}" dt="2024-07-21T05:22:59.342" v="36"/>
        <pc:sldMkLst>
          <pc:docMk/>
          <pc:sldMk cId="0" sldId="273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4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5"/>
        </pc:sldMkLst>
      </pc:sldChg>
      <pc:sldChg chg="modNotes">
        <pc:chgData name="Martin Menendez" userId="bee222e501ccd0c2" providerId="LiveId" clId="{DDDEA6A4-FABE-4D60-A64F-3DFBD1535C44}" dt="2024-07-21T02:33:58.267" v="9"/>
        <pc:sldMkLst>
          <pc:docMk/>
          <pc:sldMk cId="0" sldId="27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7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4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5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6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7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8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89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0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1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2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3"/>
        </pc:sldMkLst>
      </pc:sldChg>
      <pc:sldChg chg="modNotes">
        <pc:chgData name="Martin Menendez" userId="bee222e501ccd0c2" providerId="LiveId" clId="{DDDEA6A4-FABE-4D60-A64F-3DFBD1535C44}" dt="2024-07-21T02:31:56.497" v="7"/>
        <pc:sldMkLst>
          <pc:docMk/>
          <pc:sldMk cId="0" sldId="29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29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0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1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2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33"/>
        </pc:sldMkLst>
      </pc:sldChg>
      <pc:sldChg chg="del modNotes">
        <pc:chgData name="Martin Menendez" userId="bee222e501ccd0c2" providerId="LiveId" clId="{DDDEA6A4-FABE-4D60-A64F-3DFBD1535C44}" dt="2024-07-21T05:23:44.466" v="39" actId="47"/>
        <pc:sldMkLst>
          <pc:docMk/>
          <pc:sldMk cId="0" sldId="334"/>
        </pc:sldMkLst>
      </pc:sldChg>
      <pc:sldChg chg="del modNotes">
        <pc:chgData name="Martin Menendez" userId="bee222e501ccd0c2" providerId="LiveId" clId="{DDDEA6A4-FABE-4D60-A64F-3DFBD1535C44}" dt="2024-07-21T05:23:41.959" v="38" actId="47"/>
        <pc:sldMkLst>
          <pc:docMk/>
          <pc:sldMk cId="0" sldId="335"/>
        </pc:sldMkLst>
      </pc:sldChg>
      <pc:sldChg chg="del modNotes">
        <pc:chgData name="Martin Menendez" userId="bee222e501ccd0c2" providerId="LiveId" clId="{DDDEA6A4-FABE-4D60-A64F-3DFBD1535C44}" dt="2024-07-21T05:23:39.932" v="37" actId="47"/>
        <pc:sldMkLst>
          <pc:docMk/>
          <pc:sldMk cId="0" sldId="336"/>
        </pc:sldMkLst>
      </pc:sldChg>
      <pc:sldChg chg="del modNotes">
        <pc:chgData name="Martin Menendez" userId="bee222e501ccd0c2" providerId="LiveId" clId="{DDDEA6A4-FABE-4D60-A64F-3DFBD1535C44}" dt="2024-07-21T05:24:13.787" v="43" actId="47"/>
        <pc:sldMkLst>
          <pc:docMk/>
          <pc:sldMk cId="0" sldId="337"/>
        </pc:sldMkLst>
      </pc:sldChg>
      <pc:sldChg chg="add del modNotes">
        <pc:chgData name="Martin Menendez" userId="bee222e501ccd0c2" providerId="LiveId" clId="{DDDEA6A4-FABE-4D60-A64F-3DFBD1535C44}" dt="2024-07-21T05:20:53.155" v="24" actId="47"/>
        <pc:sldMkLst>
          <pc:docMk/>
          <pc:sldMk cId="0" sldId="338"/>
        </pc:sldMkLst>
      </pc:sldChg>
      <pc:sldChg chg="add del modNotes">
        <pc:chgData name="Martin Menendez" userId="bee222e501ccd0c2" providerId="LiveId" clId="{DDDEA6A4-FABE-4D60-A64F-3DFBD1535C44}" dt="2024-07-21T05:24:16.665" v="44" actId="47"/>
        <pc:sldMkLst>
          <pc:docMk/>
          <pc:sldMk cId="0" sldId="339"/>
        </pc:sldMkLst>
      </pc:sldChg>
      <pc:sldChg chg="del modNotes">
        <pc:chgData name="Martin Menendez" userId="bee222e501ccd0c2" providerId="LiveId" clId="{DDDEA6A4-FABE-4D60-A64F-3DFBD1535C44}" dt="2024-07-21T05:24:20.107" v="45" actId="47"/>
        <pc:sldMkLst>
          <pc:docMk/>
          <pc:sldMk cId="0" sldId="340"/>
        </pc:sldMkLst>
      </pc:sldChg>
      <pc:sldChg chg="del modNotes">
        <pc:chgData name="Martin Menendez" userId="bee222e501ccd0c2" providerId="LiveId" clId="{DDDEA6A4-FABE-4D60-A64F-3DFBD1535C44}" dt="2024-07-21T05:24:04.804" v="41" actId="47"/>
        <pc:sldMkLst>
          <pc:docMk/>
          <pc:sldMk cId="0" sldId="341"/>
        </pc:sldMkLst>
      </pc:sldChg>
      <pc:sldChg chg="del modNotes">
        <pc:chgData name="Martin Menendez" userId="bee222e501ccd0c2" providerId="LiveId" clId="{DDDEA6A4-FABE-4D60-A64F-3DFBD1535C44}" dt="2024-07-21T05:24:06.140" v="42" actId="47"/>
        <pc:sldMkLst>
          <pc:docMk/>
          <pc:sldMk cId="0" sldId="342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3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4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5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6"/>
        </pc:sldMkLst>
      </pc:sldChg>
      <pc:sldChg chg="del modNotes">
        <pc:chgData name="Martin Menendez" userId="bee222e501ccd0c2" providerId="LiveId" clId="{DDDEA6A4-FABE-4D60-A64F-3DFBD1535C44}" dt="2024-07-21T05:21:04.450" v="25" actId="47"/>
        <pc:sldMkLst>
          <pc:docMk/>
          <pc:sldMk cId="0" sldId="347"/>
        </pc:sldMkLst>
      </pc:sldChg>
      <pc:sldChg chg="del modNotes">
        <pc:chgData name="Martin Menendez" userId="bee222e501ccd0c2" providerId="LiveId" clId="{DDDEA6A4-FABE-4D60-A64F-3DFBD1535C44}" dt="2024-07-21T05:24:02.795" v="40" actId="47"/>
        <pc:sldMkLst>
          <pc:docMk/>
          <pc:sldMk cId="0" sldId="34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4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0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1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2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5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6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7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8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59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0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1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2"/>
        </pc:sldMkLst>
      </pc:sldChg>
      <pc:sldChg chg="del modNotes">
        <pc:chgData name="Martin Menendez" userId="bee222e501ccd0c2" providerId="LiveId" clId="{DDDEA6A4-FABE-4D60-A64F-3DFBD1535C44}" dt="2024-07-21T05:21:35.388" v="26" actId="47"/>
        <pc:sldMkLst>
          <pc:docMk/>
          <pc:sldMk cId="0" sldId="363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4"/>
        </pc:sldMkLst>
      </pc:sldChg>
      <pc:sldChg chg="modNotes">
        <pc:chgData name="Martin Menendez" userId="bee222e501ccd0c2" providerId="LiveId" clId="{DDDEA6A4-FABE-4D60-A64F-3DFBD1535C44}" dt="2024-07-21T02:31:44.209" v="6"/>
        <pc:sldMkLst>
          <pc:docMk/>
          <pc:sldMk cId="0" sldId="36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6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0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1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2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3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4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5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6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7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8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79"/>
        </pc:sldMkLst>
      </pc:sldChg>
      <pc:sldChg chg="add del modNotes">
        <pc:chgData name="Martin Menendez" userId="bee222e501ccd0c2" providerId="LiveId" clId="{DDDEA6A4-FABE-4D60-A64F-3DFBD1535C44}" dt="2024-07-21T02:33:58.267" v="9"/>
        <pc:sldMkLst>
          <pc:docMk/>
          <pc:sldMk cId="0" sldId="380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1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2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3"/>
        </pc:sldMkLst>
      </pc:sldChg>
      <pc:sldChg chg="add modNotes">
        <pc:chgData name="Martin Menendez" userId="bee222e501ccd0c2" providerId="LiveId" clId="{DDDEA6A4-FABE-4D60-A64F-3DFBD1535C44}" dt="2024-07-21T02:33:58.267" v="9"/>
        <pc:sldMkLst>
          <pc:docMk/>
          <pc:sldMk cId="0" sldId="384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5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6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87"/>
        </pc:sldMkLst>
      </pc:sldChg>
      <pc:sldChg chg="add del">
        <pc:chgData name="Martin Menendez" userId="bee222e501ccd0c2" providerId="LiveId" clId="{DDDEA6A4-FABE-4D60-A64F-3DFBD1535C44}" dt="2024-07-21T05:26:59.271" v="49" actId="47"/>
        <pc:sldMkLst>
          <pc:docMk/>
          <pc:sldMk cId="0" sldId="388"/>
        </pc:sldMkLst>
      </pc:sldChg>
      <pc:sldChg chg="add del">
        <pc:chgData name="Martin Menendez" userId="bee222e501ccd0c2" providerId="LiveId" clId="{DDDEA6A4-FABE-4D60-A64F-3DFBD1535C44}" dt="2024-07-21T05:26:48.347" v="46" actId="47"/>
        <pc:sldMkLst>
          <pc:docMk/>
          <pc:sldMk cId="0" sldId="389"/>
        </pc:sldMkLst>
      </pc:sldChg>
      <pc:sldChg chg="add del">
        <pc:chgData name="Martin Menendez" userId="bee222e501ccd0c2" providerId="LiveId" clId="{DDDEA6A4-FABE-4D60-A64F-3DFBD1535C44}" dt="2024-07-21T05:26:51.398" v="47" actId="47"/>
        <pc:sldMkLst>
          <pc:docMk/>
          <pc:sldMk cId="0" sldId="390"/>
        </pc:sldMkLst>
      </pc:sldChg>
      <pc:sldChg chg="add del">
        <pc:chgData name="Martin Menendez" userId="bee222e501ccd0c2" providerId="LiveId" clId="{DDDEA6A4-FABE-4D60-A64F-3DFBD1535C44}" dt="2024-07-21T05:26:54.444" v="48" actId="47"/>
        <pc:sldMkLst>
          <pc:docMk/>
          <pc:sldMk cId="0" sldId="391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2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3"/>
        </pc:sldMkLst>
      </pc:sldChg>
      <pc:sldChg chg="add">
        <pc:chgData name="Martin Menendez" userId="bee222e501ccd0c2" providerId="LiveId" clId="{DDDEA6A4-FABE-4D60-A64F-3DFBD1535C44}" dt="2024-07-21T02:33:58.267" v="9"/>
        <pc:sldMkLst>
          <pc:docMk/>
          <pc:sldMk cId="0" sldId="394"/>
        </pc:sldMkLst>
      </pc:sldChg>
      <pc:sldChg chg="add del ord modNotes">
        <pc:chgData name="Martin Menendez" userId="bee222e501ccd0c2" providerId="LiveId" clId="{DDDEA6A4-FABE-4D60-A64F-3DFBD1535C44}" dt="2024-07-21T05:22:26.243" v="27" actId="47"/>
        <pc:sldMkLst>
          <pc:docMk/>
          <pc:sldMk cId="0" sldId="395"/>
        </pc:sldMkLst>
      </pc:sldChg>
      <pc:sldChg chg="add del ord modNotes">
        <pc:chgData name="Martin Menendez" userId="bee222e501ccd0c2" providerId="LiveId" clId="{DDDEA6A4-FABE-4D60-A64F-3DFBD1535C44}" dt="2024-07-21T05:22:28.210" v="28" actId="47"/>
        <pc:sldMkLst>
          <pc:docMk/>
          <pc:sldMk cId="0" sldId="396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7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8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399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0"/>
        </pc:sldMkLst>
      </pc:sldChg>
      <pc:sldChg chg="add del">
        <pc:chgData name="Martin Menendez" userId="bee222e501ccd0c2" providerId="LiveId" clId="{DDDEA6A4-FABE-4D60-A64F-3DFBD1535C44}" dt="2024-07-21T02:34:58.067" v="15"/>
        <pc:sldMkLst>
          <pc:docMk/>
          <pc:sldMk cId="0" sldId="401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2"/>
        </pc:sldMkLst>
      </pc:sldChg>
      <pc:sldChg chg="add del">
        <pc:chgData name="Martin Menendez" userId="bee222e501ccd0c2" providerId="LiveId" clId="{DDDEA6A4-FABE-4D60-A64F-3DFBD1535C44}" dt="2024-07-21T02:35:07.660" v="16"/>
        <pc:sldMkLst>
          <pc:docMk/>
          <pc:sldMk cId="0" sldId="403"/>
        </pc:sldMkLst>
      </pc:sldChg>
      <pc:sldChg chg="add del">
        <pc:chgData name="Martin Menendez" userId="bee222e501ccd0c2" providerId="LiveId" clId="{DDDEA6A4-FABE-4D60-A64F-3DFBD1535C44}" dt="2024-07-21T02:36:15.187" v="17"/>
        <pc:sldMkLst>
          <pc:docMk/>
          <pc:sldMk cId="0" sldId="404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5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6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7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8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09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0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1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2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3"/>
        </pc:sldMkLst>
      </pc:sldChg>
      <pc:sldChg chg="add del">
        <pc:chgData name="Martin Menendez" userId="bee222e501ccd0c2" providerId="LiveId" clId="{DDDEA6A4-FABE-4D60-A64F-3DFBD1535C44}" dt="2024-07-21T02:37:52.660" v="18"/>
        <pc:sldMkLst>
          <pc:docMk/>
          <pc:sldMk cId="0" sldId="414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5"/>
        </pc:sldMkLst>
      </pc:sldChg>
      <pc:sldChg chg="add">
        <pc:chgData name="Martin Menendez" userId="bee222e501ccd0c2" providerId="LiveId" clId="{DDDEA6A4-FABE-4D60-A64F-3DFBD1535C44}" dt="2024-07-21T02:37:52.660" v="18"/>
        <pc:sldMkLst>
          <pc:docMk/>
          <pc:sldMk cId="0" sldId="416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7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8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19"/>
        </pc:sldMkLst>
      </pc:sldChg>
      <pc:sldChg chg="add">
        <pc:chgData name="Martin Menendez" userId="bee222e501ccd0c2" providerId="LiveId" clId="{DDDEA6A4-FABE-4D60-A64F-3DFBD1535C44}" dt="2024-07-21T02:38:03.213" v="19"/>
        <pc:sldMkLst>
          <pc:docMk/>
          <pc:sldMk cId="0" sldId="4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560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941dcb10c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941dcb10c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2c12214a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2c12214a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2c12214a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2c12214a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75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9941dcb10c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9941dcb10c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873ebd5677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873ebd5677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873ebd5677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873ebd5677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873ebd5677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873ebd5677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873ebd5677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873ebd5677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bdddfc08c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bdddfc08c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873ebd5677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873ebd5677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498e7e66b8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498e7e66b8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536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5d1a079e1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5d1a079e1d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2bc91341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2bc91341a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417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79996ba460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79996ba460_0_1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d1a079e1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d1a079e1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bdddfc08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bdddfc08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204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941dcb10c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941dcb10c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498cfc4c7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498cfc4c7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2c587c19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2c587c19e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9941dcb10c_0_2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9941dcb10c_0_2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5d59bae07c_4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5d59bae07c_4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9941dcb10c_0_2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9941dcb10c_0_2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5e9b24414f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5e9b24414f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e9dba233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5e9dba233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5ea07edc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5ea07edc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0613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5ea07edc35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5ea07edc35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5ea07edc35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5ea07edc35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g5f1c603ee7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9" name="Google Shape;3429;g5f1c603ee7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bd511fd7d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8" name="Google Shape;3638;gbd511fd7db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c587c1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c587c1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bd94e1467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7" name="Google Shape;3667;gbd94e1467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5d636a28a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5d636a28a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9996ba46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9996ba46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778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g7358cf32a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8" name="Google Shape;3898;g7358cf32a8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gbfeed788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6" name="Google Shape;3906;gbfeed788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g6f17e3b3bb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0" name="Google Shape;4000;g6f17e3b3bb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g6f17e3b3bb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8" name="Google Shape;4008;g6f17e3b3bb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Google Shape;453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4" name="Google Shape;453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941dcb10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941dcb10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9941dcb10c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9941dcb10c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941dcb10c_0_1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9941dcb10c_0_1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e9b24414f_0_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5e9b24414f_0_1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jpg"/><Relationship Id="rId26" Type="http://schemas.openxmlformats.org/officeDocument/2006/relationships/image" Target="../media/image39.sv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sv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9.pn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24" Type="http://schemas.openxmlformats.org/officeDocument/2006/relationships/image" Target="../media/image37.svg"/><Relationship Id="rId5" Type="http://schemas.openxmlformats.org/officeDocument/2006/relationships/image" Target="../media/image18.png"/><Relationship Id="rId15" Type="http://schemas.openxmlformats.org/officeDocument/2006/relationships/image" Target="../media/image28.svg"/><Relationship Id="rId23" Type="http://schemas.openxmlformats.org/officeDocument/2006/relationships/image" Target="../media/image36.png"/><Relationship Id="rId28" Type="http://schemas.openxmlformats.org/officeDocument/2006/relationships/image" Target="../media/image41.sv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svg"/><Relationship Id="rId27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gif"/><Relationship Id="rId4" Type="http://schemas.openxmlformats.org/officeDocument/2006/relationships/image" Target="../media/image68.gi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https://drive.google.com/open?id=1jAU2NovxXXhTi1ZXS82z-bRQI9HmD5Vw" TargetMode="External"/><Relationship Id="rId7" Type="http://schemas.openxmlformats.org/officeDocument/2006/relationships/hyperlink" Target="https://latamt.ieeer9.org/index.php/transactions/article/view/292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rive.google.com/file/d/1UrGQbkikiEcMMdS9vjVLfNZOL5bwIpnb/view" TargetMode="External"/><Relationship Id="rId5" Type="http://schemas.openxmlformats.org/officeDocument/2006/relationships/hyperlink" Target="https://latamt.ieeer9.org/index.php/transactions/article/view/2947" TargetMode="External"/><Relationship Id="rId4" Type="http://schemas.openxmlformats.org/officeDocument/2006/relationships/hyperlink" Target="https://drive.google.com/file/d/1FDtRL4We4daZ7XrJ81sL2f6HrZbYlOuG/view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1108500"/>
            <a:ext cx="5867700" cy="29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Modelado e implementación automática de sistemas críticos de enclavamiento ferroviario basados en FPGA</a:t>
            </a:r>
            <a:endParaRPr dirty="0"/>
          </a:p>
        </p:txBody>
      </p:sp>
      <p:sp>
        <p:nvSpPr>
          <p:cNvPr id="185" name="Google Shape;185;p11"/>
          <p:cNvSpPr txBox="1">
            <a:spLocks noGrp="1"/>
          </p:cNvSpPr>
          <p:nvPr>
            <p:ph type="ctrTitle" idx="4294967295"/>
          </p:nvPr>
        </p:nvSpPr>
        <p:spPr>
          <a:xfrm>
            <a:off x="3900488" y="4302125"/>
            <a:ext cx="5243512" cy="300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Mg. Ing. Martín Nicolás Menéndez – Doctorado en Ingeniería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8" name="Google Shape;188;p11"/>
          <p:cNvSpPr txBox="1">
            <a:spLocks noGrp="1"/>
          </p:cNvSpPr>
          <p:nvPr>
            <p:ph type="ctrTitle" idx="4294967295"/>
          </p:nvPr>
        </p:nvSpPr>
        <p:spPr>
          <a:xfrm>
            <a:off x="0" y="4660900"/>
            <a:ext cx="2911475" cy="4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Directores:   Dr. Ing. Ariel Lutenberg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89" name="Google Shape;189;p11"/>
          <p:cNvSpPr txBox="1">
            <a:spLocks noGrp="1"/>
          </p:cNvSpPr>
          <p:nvPr>
            <p:ph type="ctrTitle" idx="4294967295"/>
          </p:nvPr>
        </p:nvSpPr>
        <p:spPr>
          <a:xfrm>
            <a:off x="0" y="560388"/>
            <a:ext cx="5583238" cy="547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Tesis doctoral</a:t>
            </a:r>
            <a:endParaRPr dirty="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7324400" y="2670500"/>
            <a:ext cx="1763974" cy="15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900" y="1240200"/>
            <a:ext cx="1598601" cy="159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Principios de se</a:t>
            </a:r>
            <a:r>
              <a:rPr lang="es-AR" dirty="0" err="1"/>
              <a:t>ñalamiento</a:t>
            </a:r>
            <a:r>
              <a:rPr lang="es-AR" dirty="0"/>
              <a:t> ferroviario</a:t>
            </a:r>
            <a:endParaRPr dirty="0"/>
          </a:p>
        </p:txBody>
      </p:sp>
      <p:sp>
        <p:nvSpPr>
          <p:cNvPr id="1134" name="Google Shape;1134;p40"/>
          <p:cNvSpPr txBox="1">
            <a:spLocks noGrp="1"/>
          </p:cNvSpPr>
          <p:nvPr>
            <p:ph type="body" idx="1"/>
          </p:nvPr>
        </p:nvSpPr>
        <p:spPr>
          <a:xfrm>
            <a:off x="6980475" y="343813"/>
            <a:ext cx="21684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200" dirty="0">
                <a:latin typeface="Roboto Condensed"/>
                <a:ea typeface="Roboto Condensed"/>
                <a:cs typeface="Roboto Condensed"/>
                <a:sym typeface="Roboto Condensed"/>
              </a:rPr>
              <a:t>Recopiladas de </a:t>
            </a:r>
            <a:r>
              <a:rPr lang="es-AR" sz="1200" dirty="0" err="1">
                <a:latin typeface="Roboto Condensed"/>
                <a:ea typeface="Roboto Condensed"/>
                <a:cs typeface="Roboto Condensed"/>
                <a:sym typeface="Roboto Condensed"/>
              </a:rPr>
              <a:t>Transport</a:t>
            </a:r>
            <a:r>
              <a:rPr lang="es-AR" sz="1200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s-AR" sz="1200" dirty="0" err="1">
                <a:latin typeface="Roboto Condensed"/>
                <a:ea typeface="Roboto Condensed"/>
                <a:cs typeface="Roboto Condensed"/>
                <a:sym typeface="Roboto Condensed"/>
              </a:rPr>
              <a:t>for</a:t>
            </a:r>
            <a:r>
              <a:rPr lang="es-AR" sz="1200" dirty="0">
                <a:latin typeface="Roboto Condensed"/>
                <a:ea typeface="Roboto Condensed"/>
                <a:cs typeface="Roboto Condensed"/>
                <a:sym typeface="Roboto Condensed"/>
              </a:rPr>
              <a:t> New South </a:t>
            </a:r>
            <a:r>
              <a:rPr lang="es-AR" sz="1200" dirty="0" err="1">
                <a:latin typeface="Roboto Condensed"/>
                <a:ea typeface="Roboto Condensed"/>
                <a:cs typeface="Roboto Condensed"/>
                <a:sym typeface="Roboto Condensed"/>
              </a:rPr>
              <a:t>Wales</a:t>
            </a:r>
            <a:r>
              <a:rPr lang="es-AR" sz="1200" dirty="0">
                <a:latin typeface="Roboto Condensed"/>
                <a:ea typeface="Roboto Condensed"/>
                <a:cs typeface="Roboto Condensed"/>
                <a:sym typeface="Roboto Condensed"/>
              </a:rPr>
              <a:t>, Australia.</a:t>
            </a:r>
            <a:endParaRPr sz="1200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013;p117">
            <a:extLst>
              <a:ext uri="{FF2B5EF4-FFF2-40B4-BE49-F238E27FC236}">
                <a16:creationId xmlns:a16="http://schemas.microsoft.com/office/drawing/2014/main" id="{3142E230-8D1E-7F94-EE3C-3ED5A3AD8F9A}"/>
              </a:ext>
            </a:extLst>
          </p:cNvPr>
          <p:cNvSpPr txBox="1">
            <a:spLocks/>
          </p:cNvSpPr>
          <p:nvPr/>
        </p:nvSpPr>
        <p:spPr>
          <a:xfrm>
            <a:off x="82175" y="1325000"/>
            <a:ext cx="89190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(P1) Principio de autoridad: </a:t>
            </a:r>
            <a:r>
              <a:rPr lang="es-ES" sz="1200" dirty="0"/>
              <a:t>la combinación de todas las rutas alcanza todo el tendido ferroviario.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(P2) Principio de claridad: </a:t>
            </a:r>
            <a:r>
              <a:rPr lang="es-ES" sz="1200" dirty="0"/>
              <a:t>las autoridades otorgadas o negadas no deben ser ambiguas.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(P3) Principio de anticipación: </a:t>
            </a:r>
            <a:r>
              <a:rPr lang="es-ES" sz="1200" dirty="0"/>
              <a:t>los conductores deben ser advertidos de los peligros cercanos con suficiente antelación.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(P4) Principio de granularidad: </a:t>
            </a:r>
            <a:r>
              <a:rPr lang="es-ES" sz="1200" dirty="0"/>
              <a:t>las rutas habilitan el uso de una pequeña porción de la infraestructura.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(P5) Principio de </a:t>
            </a:r>
            <a:r>
              <a:rPr lang="es-ES" sz="1200" b="1" dirty="0" err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terminalidad</a:t>
            </a: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: </a:t>
            </a:r>
            <a:r>
              <a:rPr lang="es-ES" sz="1200" dirty="0"/>
              <a:t>los conductores deben ser advertidos cuando se encuentren circulando próximos al final de la red.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(P6) Principio de infraestructura: </a:t>
            </a:r>
            <a:r>
              <a:rPr lang="es-ES" sz="1200" dirty="0"/>
              <a:t>los conductores deben ser advertidos de cualquier infraestructura dinámica o estática próxima.</a:t>
            </a:r>
          </a:p>
          <a:p>
            <a:pPr indent="-355600">
              <a:lnSpc>
                <a:spcPct val="115000"/>
              </a:lnSpc>
              <a:buSzPts val="2000"/>
            </a:pPr>
            <a:r>
              <a:rPr lang="es-ES" sz="12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</a:rPr>
              <a:t>(P7) Principio de no bloqueo:</a:t>
            </a:r>
            <a:r>
              <a:rPr lang="es-ES" sz="1200" dirty="0"/>
              <a:t> se debe evitar en todo momento que los trenes a otros trenes, de ser posible.</a:t>
            </a:r>
          </a:p>
        </p:txBody>
      </p:sp>
    </p:spTree>
    <p:extLst>
      <p:ext uri="{BB962C8B-B14F-4D97-AF65-F5344CB8AC3E}">
        <p14:creationId xmlns:p14="http://schemas.microsoft.com/office/powerpoint/2010/main" val="224185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Necesitamos generar automáticamente la solución</a:t>
            </a:r>
            <a:endParaRPr sz="1900"/>
          </a:p>
        </p:txBody>
      </p:sp>
      <p:sp>
        <p:nvSpPr>
          <p:cNvPr id="500" name="Google Shape;500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01" name="Google Shape;501;p2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21"/>
          <p:cNvGrpSpPr/>
          <p:nvPr/>
        </p:nvGrpSpPr>
        <p:grpSpPr>
          <a:xfrm>
            <a:off x="3269632" y="2045900"/>
            <a:ext cx="4348369" cy="2108474"/>
            <a:chOff x="5180225" y="1199454"/>
            <a:chExt cx="4290871" cy="2039538"/>
          </a:xfrm>
        </p:grpSpPr>
        <p:pic>
          <p:nvPicPr>
            <p:cNvPr id="504" name="Google Shape;504;p21"/>
            <p:cNvPicPr preferRelativeResize="0"/>
            <p:nvPr/>
          </p:nvPicPr>
          <p:blipFill rotWithShape="1">
            <a:blip r:embed="rId3">
              <a:alphaModFix/>
            </a:blip>
            <a:srcRect l="7196" t="20044" r="4938" b="21345"/>
            <a:stretch/>
          </p:blipFill>
          <p:spPr>
            <a:xfrm>
              <a:off x="5394102" y="1199454"/>
              <a:ext cx="4076994" cy="2039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5" name="Google Shape;505;p21"/>
            <p:cNvSpPr/>
            <p:nvPr/>
          </p:nvSpPr>
          <p:spPr>
            <a:xfrm>
              <a:off x="8229625" y="1589225"/>
              <a:ext cx="1134300" cy="9204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5180225" y="1589225"/>
              <a:ext cx="1487400" cy="9204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9" name="Google Shape;66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5100" y="2162837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5C82A89-6409-516C-770A-EC9A283EE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577" y="3220235"/>
            <a:ext cx="2837521" cy="1308112"/>
          </a:xfrm>
          <a:prstGeom prst="rect">
            <a:avLst/>
          </a:prstGeom>
        </p:spPr>
      </p:pic>
      <p:pic>
        <p:nvPicPr>
          <p:cNvPr id="7" name="Picture 6" descr="A blue train with green arrow&#10;&#10;Description automatically generated">
            <a:extLst>
              <a:ext uri="{FF2B5EF4-FFF2-40B4-BE49-F238E27FC236}">
                <a16:creationId xmlns:a16="http://schemas.microsoft.com/office/drawing/2014/main" id="{FD4538CC-0C50-F626-E404-4895FAA17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074" y="2744411"/>
            <a:ext cx="2024002" cy="374973"/>
          </a:xfrm>
          <a:prstGeom prst="rect">
            <a:avLst/>
          </a:prstGeom>
        </p:spPr>
      </p:pic>
      <p:pic>
        <p:nvPicPr>
          <p:cNvPr id="9" name="Picture 8" descr="A train on a train track&#10;&#10;Description automatically generated with medium confidence">
            <a:extLst>
              <a:ext uri="{FF2B5EF4-FFF2-40B4-BE49-F238E27FC236}">
                <a16:creationId xmlns:a16="http://schemas.microsoft.com/office/drawing/2014/main" id="{53BA2005-4946-E795-6658-2A913EA87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800" y="1527891"/>
            <a:ext cx="1734407" cy="772958"/>
          </a:xfrm>
          <a:prstGeom prst="rect">
            <a:avLst/>
          </a:prstGeom>
        </p:spPr>
      </p:pic>
      <p:pic>
        <p:nvPicPr>
          <p:cNvPr id="5" name="Picture 4" descr="A road with a sign and a crosswalk&#10;&#10;Description automatically generated with medium confidence">
            <a:extLst>
              <a:ext uri="{FF2B5EF4-FFF2-40B4-BE49-F238E27FC236}">
                <a16:creationId xmlns:a16="http://schemas.microsoft.com/office/drawing/2014/main" id="{3FA3D9B4-41DF-02B4-CC15-F16FF4164B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547" y="2217162"/>
            <a:ext cx="2024002" cy="7074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4294967295"/>
          </p:nvPr>
        </p:nvSpPr>
        <p:spPr>
          <a:xfrm>
            <a:off x="0" y="161925"/>
            <a:ext cx="1706563" cy="404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Hoja de ruta </a:t>
            </a:r>
            <a:endParaRPr dirty="0"/>
          </a:p>
        </p:txBody>
      </p:sp>
      <p:sp>
        <p:nvSpPr>
          <p:cNvPr id="403" name="Google Shape;403;p24"/>
          <p:cNvSpPr txBox="1">
            <a:spLocks noGrp="1"/>
          </p:cNvSpPr>
          <p:nvPr>
            <p:ph type="subTitle" idx="4294967295"/>
          </p:nvPr>
        </p:nvSpPr>
        <p:spPr>
          <a:xfrm>
            <a:off x="0" y="1849438"/>
            <a:ext cx="1420813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Martín Menéndez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404" name="Google Shape;404;p24"/>
          <p:cNvSpPr txBox="1">
            <a:spLocks noGrp="1"/>
          </p:cNvSpPr>
          <p:nvPr>
            <p:ph type="subTitle" idx="4294967295"/>
          </p:nvPr>
        </p:nvSpPr>
        <p:spPr>
          <a:xfrm>
            <a:off x="134143" y="2960688"/>
            <a:ext cx="1243013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Santiago Germino</a:t>
            </a:r>
            <a:endParaRPr dirty="0">
              <a:solidFill>
                <a:srgbClr val="3F5378"/>
              </a:solidFill>
            </a:endParaRPr>
          </a:p>
        </p:txBody>
      </p:sp>
      <p:pic>
        <p:nvPicPr>
          <p:cNvPr id="401" name="Google Shape;4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600" y="367925"/>
            <a:ext cx="4910901" cy="47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4"/>
          <p:cNvSpPr/>
          <p:nvPr/>
        </p:nvSpPr>
        <p:spPr>
          <a:xfrm>
            <a:off x="1523175" y="1270000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4294967295"/>
          </p:nvPr>
        </p:nvSpPr>
        <p:spPr>
          <a:xfrm>
            <a:off x="0" y="161925"/>
            <a:ext cx="1706563" cy="404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</a:t>
            </a:r>
            <a:endParaRPr/>
          </a:p>
        </p:txBody>
      </p:sp>
      <p:pic>
        <p:nvPicPr>
          <p:cNvPr id="3" name="Picture 2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6FFA47E2-70D8-CB34-339B-20BE8E55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0907"/>
            <a:ext cx="8940214" cy="357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1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2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RNA</a:t>
            </a:r>
            <a:endParaRPr sz="3600" dirty="0"/>
          </a:p>
        </p:txBody>
      </p:sp>
      <p:sp>
        <p:nvSpPr>
          <p:cNvPr id="692" name="Google Shape;692;p22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331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Railway Network Analyzer</a:t>
            </a:r>
            <a:endParaRPr sz="2400" dirty="0"/>
          </a:p>
        </p:txBody>
      </p:sp>
      <p:sp>
        <p:nvSpPr>
          <p:cNvPr id="693" name="Google Shape;69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94" name="Google Shape;694;p22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8296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0000"/>
                </a:solidFill>
              </a:rPr>
              <a:t>railML - Auspiciantes</a:t>
            </a:r>
            <a:endParaRPr sz="1900" dirty="0">
              <a:solidFill>
                <a:srgbClr val="FF0000"/>
              </a:solidFill>
            </a:endParaRPr>
          </a:p>
        </p:txBody>
      </p:sp>
      <p:sp>
        <p:nvSpPr>
          <p:cNvPr id="670" name="Google Shape;670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71" name="Google Shape;671;p2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985F0F-E657-297D-20BA-3AA66E040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020" y="1996145"/>
            <a:ext cx="3714750" cy="2152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94BA281-C981-03DF-F320-8B4462EB5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7690" y="2250595"/>
            <a:ext cx="1066119" cy="3758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F46877B-7437-1918-D2D9-7916FDF78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6856" y="1599892"/>
            <a:ext cx="1428751" cy="39398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75CCEB1-37F9-CA42-54C7-BF960E6C19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5417" y="2895887"/>
            <a:ext cx="1361252" cy="4943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69D21EC-A525-B13C-063A-2E5A47589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55362" y="1708442"/>
            <a:ext cx="1188970" cy="189046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8CF105C-E747-F25D-78E1-D6E827D83C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60971" y="1646616"/>
            <a:ext cx="1582442" cy="30054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DCD810E-CEDC-4E61-4357-B96C0283BB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46740" y="2265220"/>
            <a:ext cx="1582442" cy="3126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89241EC-7B22-1882-642B-7B7523AF07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76735" y="2227099"/>
            <a:ext cx="1268757" cy="350933"/>
          </a:xfrm>
          <a:prstGeom prst="rect">
            <a:avLst/>
          </a:prstGeom>
        </p:spPr>
      </p:pic>
      <p:pic>
        <p:nvPicPr>
          <p:cNvPr id="21" name="Picture 20" descr="A blue and purple logo&#10;&#10;Description automatically generated">
            <a:extLst>
              <a:ext uri="{FF2B5EF4-FFF2-40B4-BE49-F238E27FC236}">
                <a16:creationId xmlns:a16="http://schemas.microsoft.com/office/drawing/2014/main" id="{A0747F48-8C98-D827-261B-E4A9AA4865CF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7233" t="30070" r="6511" b="28931"/>
          <a:stretch/>
        </p:blipFill>
        <p:spPr>
          <a:xfrm>
            <a:off x="6174181" y="3043578"/>
            <a:ext cx="1532494" cy="24271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1B970C5-EC08-8DF6-6164-C0958B1DD0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98639" y="3686764"/>
            <a:ext cx="786780" cy="47206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966FB8D-E3BA-E93E-F1A3-8ECBCD7FE6A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053427" y="4314937"/>
            <a:ext cx="610309" cy="61030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8095886-AA91-40F3-10D7-CE9E07FF5A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291913" y="3729586"/>
            <a:ext cx="1378636" cy="36818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86BACC1-F5A8-94EF-BB27-614B97EFC64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31719" y="3701072"/>
            <a:ext cx="1253726" cy="33490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B43B2B5-3BC8-3AB3-A95D-EA8931C9BC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804588" y="2830885"/>
            <a:ext cx="1300812" cy="49430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0"/>
          <p:cNvSpPr/>
          <p:nvPr/>
        </p:nvSpPr>
        <p:spPr>
          <a:xfrm rot="3155296">
            <a:off x="5391175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4" name="Google Shape;804;p30"/>
          <p:cNvSpPr/>
          <p:nvPr/>
        </p:nvSpPr>
        <p:spPr>
          <a:xfrm rot="-3155296">
            <a:off x="6543345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5" name="Google Shape;805;p30"/>
          <p:cNvSpPr/>
          <p:nvPr/>
        </p:nvSpPr>
        <p:spPr>
          <a:xfrm rot="3155296">
            <a:off x="1742537" y="12742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6" name="Google Shape;80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807" name="Google Shape;807;p30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1333786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0000"/>
                </a:solidFill>
              </a:rPr>
              <a:t>railML - Niveles</a:t>
            </a:r>
            <a:endParaRPr sz="1400" dirty="0">
              <a:solidFill>
                <a:srgbClr val="FF0000"/>
              </a:solidFill>
            </a:endParaRPr>
          </a:p>
        </p:txBody>
      </p:sp>
      <p:sp>
        <p:nvSpPr>
          <p:cNvPr id="808" name="Google Shape;808;p30"/>
          <p:cNvSpPr/>
          <p:nvPr/>
        </p:nvSpPr>
        <p:spPr>
          <a:xfrm rot="3155296">
            <a:off x="4496455" y="12430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09" name="Google Shape;809;p30"/>
          <p:cNvSpPr/>
          <p:nvPr/>
        </p:nvSpPr>
        <p:spPr>
          <a:xfrm rot="-3155296">
            <a:off x="2797987" y="1243040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0" name="Google Shape;810;p30"/>
          <p:cNvSpPr/>
          <p:nvPr/>
        </p:nvSpPr>
        <p:spPr>
          <a:xfrm>
            <a:off x="225567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1" name="Google Shape;811;p30"/>
          <p:cNvSpPr/>
          <p:nvPr/>
        </p:nvSpPr>
        <p:spPr>
          <a:xfrm>
            <a:off x="27837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2" name="Google Shape;812;p30"/>
          <p:cNvSpPr/>
          <p:nvPr/>
        </p:nvSpPr>
        <p:spPr>
          <a:xfrm>
            <a:off x="331191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3" name="Google Shape;813;p30"/>
          <p:cNvSpPr/>
          <p:nvPr/>
        </p:nvSpPr>
        <p:spPr>
          <a:xfrm>
            <a:off x="3840040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4" name="Google Shape;814;p30"/>
          <p:cNvSpPr/>
          <p:nvPr/>
        </p:nvSpPr>
        <p:spPr>
          <a:xfrm>
            <a:off x="4368171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5" name="Google Shape;815;p30"/>
          <p:cNvSpPr/>
          <p:nvPr/>
        </p:nvSpPr>
        <p:spPr>
          <a:xfrm>
            <a:off x="3166015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384004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436812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489629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19" name="Google Shape;819;p30"/>
          <p:cNvSpPr/>
          <p:nvPr/>
        </p:nvSpPr>
        <p:spPr>
          <a:xfrm>
            <a:off x="5424412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0" name="Google Shape;820;p30"/>
          <p:cNvSpPr/>
          <p:nvPr/>
        </p:nvSpPr>
        <p:spPr>
          <a:xfrm>
            <a:off x="1727548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1" name="Google Shape;821;p30"/>
          <p:cNvSpPr/>
          <p:nvPr/>
        </p:nvSpPr>
        <p:spPr>
          <a:xfrm>
            <a:off x="1199425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2" name="Google Shape;822;p30"/>
          <p:cNvSpPr/>
          <p:nvPr/>
        </p:nvSpPr>
        <p:spPr>
          <a:xfrm>
            <a:off x="5952536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3" name="Google Shape;823;p30"/>
          <p:cNvSpPr/>
          <p:nvPr/>
        </p:nvSpPr>
        <p:spPr>
          <a:xfrm>
            <a:off x="6480659" y="159175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4" name="Google Shape;824;p30"/>
          <p:cNvSpPr/>
          <p:nvPr/>
        </p:nvSpPr>
        <p:spPr>
          <a:xfrm>
            <a:off x="1230193" y="907726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5" name="Google Shape;825;p30"/>
          <p:cNvSpPr/>
          <p:nvPr/>
        </p:nvSpPr>
        <p:spPr>
          <a:xfrm>
            <a:off x="2014002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6" name="Google Shape;826;p30"/>
          <p:cNvSpPr/>
          <p:nvPr/>
        </p:nvSpPr>
        <p:spPr>
          <a:xfrm>
            <a:off x="2542088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7" name="Google Shape;827;p30"/>
          <p:cNvSpPr/>
          <p:nvPr/>
        </p:nvSpPr>
        <p:spPr>
          <a:xfrm>
            <a:off x="4992131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8" name="Google Shape;828;p30"/>
          <p:cNvSpPr/>
          <p:nvPr/>
        </p:nvSpPr>
        <p:spPr>
          <a:xfrm>
            <a:off x="5666158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9" name="Google Shape;829;p30"/>
          <p:cNvSpPr/>
          <p:nvPr/>
        </p:nvSpPr>
        <p:spPr>
          <a:xfrm>
            <a:off x="6194244" y="907726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0" name="Google Shape;830;p30"/>
          <p:cNvSpPr/>
          <p:nvPr/>
        </p:nvSpPr>
        <p:spPr>
          <a:xfrm>
            <a:off x="6818247" y="907726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1" name="Google Shape;831;p30"/>
          <p:cNvSpPr/>
          <p:nvPr/>
        </p:nvSpPr>
        <p:spPr>
          <a:xfrm>
            <a:off x="7492274" y="907726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2" name="Google Shape;832;p30"/>
          <p:cNvSpPr/>
          <p:nvPr/>
        </p:nvSpPr>
        <p:spPr>
          <a:xfrm>
            <a:off x="7008783" y="1591751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3" name="Google Shape;833;p30"/>
          <p:cNvSpPr/>
          <p:nvPr/>
        </p:nvSpPr>
        <p:spPr>
          <a:xfrm rot="3155296">
            <a:off x="5413491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4" name="Google Shape;834;p30"/>
          <p:cNvSpPr/>
          <p:nvPr/>
        </p:nvSpPr>
        <p:spPr>
          <a:xfrm rot="-3155296">
            <a:off x="6565661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5" name="Google Shape;835;p30"/>
          <p:cNvSpPr/>
          <p:nvPr/>
        </p:nvSpPr>
        <p:spPr>
          <a:xfrm rot="3155296">
            <a:off x="1764853" y="253043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6" name="Google Shape;836;p30"/>
          <p:cNvSpPr/>
          <p:nvPr/>
        </p:nvSpPr>
        <p:spPr>
          <a:xfrm rot="3155296">
            <a:off x="4518771" y="249920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7" name="Google Shape;837;p30"/>
          <p:cNvSpPr/>
          <p:nvPr/>
        </p:nvSpPr>
        <p:spPr>
          <a:xfrm rot="-3155296">
            <a:off x="2820303" y="2499215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8" name="Google Shape;838;p30"/>
          <p:cNvSpPr/>
          <p:nvPr/>
        </p:nvSpPr>
        <p:spPr>
          <a:xfrm>
            <a:off x="227798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39" name="Google Shape;839;p30"/>
          <p:cNvSpPr/>
          <p:nvPr/>
        </p:nvSpPr>
        <p:spPr>
          <a:xfrm>
            <a:off x="280611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0" name="Google Shape;840;p30"/>
          <p:cNvSpPr/>
          <p:nvPr/>
        </p:nvSpPr>
        <p:spPr>
          <a:xfrm>
            <a:off x="3334233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1" name="Google Shape;841;p30"/>
          <p:cNvSpPr/>
          <p:nvPr/>
        </p:nvSpPr>
        <p:spPr>
          <a:xfrm>
            <a:off x="3862356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2" name="Google Shape;842;p30"/>
          <p:cNvSpPr/>
          <p:nvPr/>
        </p:nvSpPr>
        <p:spPr>
          <a:xfrm>
            <a:off x="4390487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3" name="Google Shape;843;p30"/>
          <p:cNvSpPr/>
          <p:nvPr/>
        </p:nvSpPr>
        <p:spPr>
          <a:xfrm>
            <a:off x="3188330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4" name="Google Shape;844;p30"/>
          <p:cNvSpPr/>
          <p:nvPr/>
        </p:nvSpPr>
        <p:spPr>
          <a:xfrm>
            <a:off x="3862357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5" name="Google Shape;845;p30"/>
          <p:cNvSpPr/>
          <p:nvPr/>
        </p:nvSpPr>
        <p:spPr>
          <a:xfrm>
            <a:off x="4390443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6" name="Google Shape;846;p30"/>
          <p:cNvSpPr/>
          <p:nvPr/>
        </p:nvSpPr>
        <p:spPr>
          <a:xfrm>
            <a:off x="4918610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7" name="Google Shape;847;p30"/>
          <p:cNvSpPr/>
          <p:nvPr/>
        </p:nvSpPr>
        <p:spPr>
          <a:xfrm>
            <a:off x="5446728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8" name="Google Shape;848;p30"/>
          <p:cNvSpPr/>
          <p:nvPr/>
        </p:nvSpPr>
        <p:spPr>
          <a:xfrm>
            <a:off x="1749864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49" name="Google Shape;849;p30"/>
          <p:cNvSpPr/>
          <p:nvPr/>
        </p:nvSpPr>
        <p:spPr>
          <a:xfrm>
            <a:off x="1221741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0" name="Google Shape;850;p30"/>
          <p:cNvSpPr/>
          <p:nvPr/>
        </p:nvSpPr>
        <p:spPr>
          <a:xfrm>
            <a:off x="5974852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1" name="Google Shape;851;p30"/>
          <p:cNvSpPr/>
          <p:nvPr/>
        </p:nvSpPr>
        <p:spPr>
          <a:xfrm>
            <a:off x="6502975" y="284792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2" name="Google Shape;852;p30"/>
          <p:cNvSpPr/>
          <p:nvPr/>
        </p:nvSpPr>
        <p:spPr>
          <a:xfrm>
            <a:off x="1252509" y="2163901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3" name="Google Shape;853;p30"/>
          <p:cNvSpPr/>
          <p:nvPr/>
        </p:nvSpPr>
        <p:spPr>
          <a:xfrm>
            <a:off x="2036318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4" name="Google Shape;854;p30"/>
          <p:cNvSpPr/>
          <p:nvPr/>
        </p:nvSpPr>
        <p:spPr>
          <a:xfrm>
            <a:off x="2564404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5" name="Google Shape;855;p30"/>
          <p:cNvSpPr/>
          <p:nvPr/>
        </p:nvSpPr>
        <p:spPr>
          <a:xfrm>
            <a:off x="5014447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6" name="Google Shape;856;p30"/>
          <p:cNvSpPr/>
          <p:nvPr/>
        </p:nvSpPr>
        <p:spPr>
          <a:xfrm>
            <a:off x="5688474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7" name="Google Shape;857;p30"/>
          <p:cNvSpPr/>
          <p:nvPr/>
        </p:nvSpPr>
        <p:spPr>
          <a:xfrm>
            <a:off x="6216560" y="2163901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8" name="Google Shape;858;p30"/>
          <p:cNvSpPr/>
          <p:nvPr/>
        </p:nvSpPr>
        <p:spPr>
          <a:xfrm>
            <a:off x="6840563" y="2163901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59" name="Google Shape;859;p30"/>
          <p:cNvSpPr/>
          <p:nvPr/>
        </p:nvSpPr>
        <p:spPr>
          <a:xfrm>
            <a:off x="7514590" y="2163901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0" name="Google Shape;860;p30"/>
          <p:cNvSpPr/>
          <p:nvPr/>
        </p:nvSpPr>
        <p:spPr>
          <a:xfrm>
            <a:off x="7031099" y="284792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1" name="Google Shape;861;p30"/>
          <p:cNvSpPr/>
          <p:nvPr/>
        </p:nvSpPr>
        <p:spPr>
          <a:xfrm rot="3155296">
            <a:off x="5413491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2" name="Google Shape;862;p30"/>
          <p:cNvSpPr/>
          <p:nvPr/>
        </p:nvSpPr>
        <p:spPr>
          <a:xfrm rot="-3155296">
            <a:off x="6565661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3" name="Google Shape;863;p30"/>
          <p:cNvSpPr/>
          <p:nvPr/>
        </p:nvSpPr>
        <p:spPr>
          <a:xfrm rot="3155296">
            <a:off x="1764853" y="3755381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4" name="Google Shape;864;p30"/>
          <p:cNvSpPr/>
          <p:nvPr/>
        </p:nvSpPr>
        <p:spPr>
          <a:xfrm rot="3155296">
            <a:off x="4518771" y="3724156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5" name="Google Shape;865;p30"/>
          <p:cNvSpPr/>
          <p:nvPr/>
        </p:nvSpPr>
        <p:spPr>
          <a:xfrm rot="-3155296">
            <a:off x="2820303" y="3724164"/>
            <a:ext cx="881919" cy="14508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6" name="Google Shape;866;p30"/>
          <p:cNvSpPr/>
          <p:nvPr/>
        </p:nvSpPr>
        <p:spPr>
          <a:xfrm>
            <a:off x="227798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7" name="Google Shape;867;p30"/>
          <p:cNvSpPr/>
          <p:nvPr/>
        </p:nvSpPr>
        <p:spPr>
          <a:xfrm>
            <a:off x="280611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8" name="Google Shape;868;p30"/>
          <p:cNvSpPr/>
          <p:nvPr/>
        </p:nvSpPr>
        <p:spPr>
          <a:xfrm>
            <a:off x="3334233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69" name="Google Shape;869;p30"/>
          <p:cNvSpPr/>
          <p:nvPr/>
        </p:nvSpPr>
        <p:spPr>
          <a:xfrm>
            <a:off x="3862356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0" name="Google Shape;870;p30"/>
          <p:cNvSpPr/>
          <p:nvPr/>
        </p:nvSpPr>
        <p:spPr>
          <a:xfrm>
            <a:off x="4390487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1" name="Google Shape;871;p30"/>
          <p:cNvSpPr/>
          <p:nvPr/>
        </p:nvSpPr>
        <p:spPr>
          <a:xfrm>
            <a:off x="3188330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2" name="Google Shape;872;p30"/>
          <p:cNvSpPr/>
          <p:nvPr/>
        </p:nvSpPr>
        <p:spPr>
          <a:xfrm>
            <a:off x="3862357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3" name="Google Shape;873;p30"/>
          <p:cNvSpPr/>
          <p:nvPr/>
        </p:nvSpPr>
        <p:spPr>
          <a:xfrm>
            <a:off x="4390443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4" name="Google Shape;874;p30"/>
          <p:cNvSpPr/>
          <p:nvPr/>
        </p:nvSpPr>
        <p:spPr>
          <a:xfrm>
            <a:off x="4918610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5" name="Google Shape;875;p30"/>
          <p:cNvSpPr/>
          <p:nvPr/>
        </p:nvSpPr>
        <p:spPr>
          <a:xfrm>
            <a:off x="5446728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6" name="Google Shape;876;p30"/>
          <p:cNvSpPr/>
          <p:nvPr/>
        </p:nvSpPr>
        <p:spPr>
          <a:xfrm>
            <a:off x="1749864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7" name="Google Shape;877;p30"/>
          <p:cNvSpPr/>
          <p:nvPr/>
        </p:nvSpPr>
        <p:spPr>
          <a:xfrm>
            <a:off x="1221741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8" name="Google Shape;878;p30"/>
          <p:cNvSpPr/>
          <p:nvPr/>
        </p:nvSpPr>
        <p:spPr>
          <a:xfrm>
            <a:off x="5974852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79" name="Google Shape;879;p30"/>
          <p:cNvSpPr/>
          <p:nvPr/>
        </p:nvSpPr>
        <p:spPr>
          <a:xfrm>
            <a:off x="6502975" y="4072875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0" name="Google Shape;880;p30"/>
          <p:cNvSpPr/>
          <p:nvPr/>
        </p:nvSpPr>
        <p:spPr>
          <a:xfrm>
            <a:off x="1252509" y="3388850"/>
            <a:ext cx="783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1" name="Google Shape;881;p30"/>
          <p:cNvSpPr/>
          <p:nvPr/>
        </p:nvSpPr>
        <p:spPr>
          <a:xfrm>
            <a:off x="2036318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2" name="Google Shape;882;p30"/>
          <p:cNvSpPr/>
          <p:nvPr/>
        </p:nvSpPr>
        <p:spPr>
          <a:xfrm>
            <a:off x="2564404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3" name="Google Shape;883;p30"/>
          <p:cNvSpPr/>
          <p:nvPr/>
        </p:nvSpPr>
        <p:spPr>
          <a:xfrm>
            <a:off x="5014447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4" name="Google Shape;884;p30"/>
          <p:cNvSpPr/>
          <p:nvPr/>
        </p:nvSpPr>
        <p:spPr>
          <a:xfrm>
            <a:off x="5688474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5" name="Google Shape;885;p30"/>
          <p:cNvSpPr/>
          <p:nvPr/>
        </p:nvSpPr>
        <p:spPr>
          <a:xfrm>
            <a:off x="6216560" y="3388850"/>
            <a:ext cx="623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6" name="Google Shape;886;p30"/>
          <p:cNvSpPr/>
          <p:nvPr/>
        </p:nvSpPr>
        <p:spPr>
          <a:xfrm>
            <a:off x="6840563" y="3388850"/>
            <a:ext cx="674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7" name="Google Shape;887;p30"/>
          <p:cNvSpPr/>
          <p:nvPr/>
        </p:nvSpPr>
        <p:spPr>
          <a:xfrm>
            <a:off x="7514590" y="3388850"/>
            <a:ext cx="5280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8" name="Google Shape;888;p30"/>
          <p:cNvSpPr/>
          <p:nvPr/>
        </p:nvSpPr>
        <p:spPr>
          <a:xfrm>
            <a:off x="7031099" y="4072875"/>
            <a:ext cx="9906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9" name="Google Shape;889;p30"/>
          <p:cNvSpPr txBox="1"/>
          <p:nvPr/>
        </p:nvSpPr>
        <p:spPr>
          <a:xfrm>
            <a:off x="27250" y="90772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Micro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0" name="Google Shape;890;p30"/>
          <p:cNvSpPr txBox="1"/>
          <p:nvPr/>
        </p:nvSpPr>
        <p:spPr>
          <a:xfrm>
            <a:off x="59600" y="2148275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Meso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1" name="Google Shape;891;p30"/>
          <p:cNvSpPr txBox="1"/>
          <p:nvPr/>
        </p:nvSpPr>
        <p:spPr>
          <a:xfrm>
            <a:off x="59600" y="3388850"/>
            <a:ext cx="7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Macro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2" name="Google Shape;892;p30"/>
          <p:cNvSpPr/>
          <p:nvPr/>
        </p:nvSpPr>
        <p:spPr>
          <a:xfrm>
            <a:off x="206125" y="1346575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0"/>
          <p:cNvSpPr/>
          <p:nvPr/>
        </p:nvSpPr>
        <p:spPr>
          <a:xfrm>
            <a:off x="179950" y="2578663"/>
            <a:ext cx="200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0"/>
          <p:cNvSpPr txBox="1"/>
          <p:nvPr/>
        </p:nvSpPr>
        <p:spPr>
          <a:xfrm>
            <a:off x="299100" y="1435363"/>
            <a:ext cx="9534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Division &amp; Aggregations</a:t>
            </a:r>
            <a:endParaRPr sz="900" dirty="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30"/>
          <p:cNvSpPr txBox="1"/>
          <p:nvPr/>
        </p:nvSpPr>
        <p:spPr>
          <a:xfrm>
            <a:off x="299100" y="2807113"/>
            <a:ext cx="95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Aggregations</a:t>
            </a:r>
            <a:endParaRPr sz="900"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30"/>
          <p:cNvSpPr txBox="1"/>
          <p:nvPr/>
        </p:nvSpPr>
        <p:spPr>
          <a:xfrm>
            <a:off x="8116450" y="938950"/>
            <a:ext cx="990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Detailed tracks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7" name="Google Shape;897;p30"/>
          <p:cNvSpPr txBox="1"/>
          <p:nvPr/>
        </p:nvSpPr>
        <p:spPr>
          <a:xfrm>
            <a:off x="8038525" y="2123850"/>
            <a:ext cx="1056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OPs connected by tracks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8" name="Google Shape;898;p30"/>
          <p:cNvSpPr txBox="1"/>
          <p:nvPr/>
        </p:nvSpPr>
        <p:spPr>
          <a:xfrm>
            <a:off x="8087350" y="3380175"/>
            <a:ext cx="9906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OPs &amp; sections of lines</a:t>
            </a:r>
            <a:endParaRPr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9" name="Google Shape;899;p30"/>
          <p:cNvSpPr/>
          <p:nvPr/>
        </p:nvSpPr>
        <p:spPr>
          <a:xfrm>
            <a:off x="1609213" y="195735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1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0" name="Google Shape;900;p30"/>
          <p:cNvSpPr/>
          <p:nvPr/>
        </p:nvSpPr>
        <p:spPr>
          <a:xfrm>
            <a:off x="5342238" y="19177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1" name="Google Shape;901;p30"/>
          <p:cNvSpPr/>
          <p:nvPr/>
        </p:nvSpPr>
        <p:spPr>
          <a:xfrm>
            <a:off x="1609200" y="3182300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1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2" name="Google Shape;902;p30"/>
          <p:cNvSpPr/>
          <p:nvPr/>
        </p:nvSpPr>
        <p:spPr>
          <a:xfrm>
            <a:off x="5366663" y="3146575"/>
            <a:ext cx="22725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Operational Point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3" name="Google Shape;903;p30"/>
          <p:cNvSpPr/>
          <p:nvPr/>
        </p:nvSpPr>
        <p:spPr>
          <a:xfrm>
            <a:off x="3871025" y="3182300"/>
            <a:ext cx="14874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Section of Line 2</a:t>
            </a:r>
            <a:endParaRPr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4" name="Google Shape;904;p30"/>
          <p:cNvSpPr/>
          <p:nvPr/>
        </p:nvSpPr>
        <p:spPr>
          <a:xfrm>
            <a:off x="1077655" y="32136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SoL1</a:t>
            </a:r>
            <a:endParaRPr sz="120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5" name="Google Shape;905;p30"/>
          <p:cNvSpPr/>
          <p:nvPr/>
        </p:nvSpPr>
        <p:spPr>
          <a:xfrm>
            <a:off x="7647425" y="3146575"/>
            <a:ext cx="528000" cy="122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9800"/>
                </a:highlight>
                <a:latin typeface="Roboto Medium"/>
                <a:ea typeface="Roboto Medium"/>
                <a:cs typeface="Roboto Medium"/>
                <a:sym typeface="Roboto Medium"/>
              </a:rPr>
              <a:t>SoL3</a:t>
            </a:r>
            <a:endParaRPr sz="1200">
              <a:highlight>
                <a:srgbClr val="FF98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42" name="Google Shape;742;p27"/>
          <p:cNvSpPr txBox="1">
            <a:spLocks noGrp="1"/>
          </p:cNvSpPr>
          <p:nvPr>
            <p:ph type="title" idx="4294967295"/>
          </p:nvPr>
        </p:nvSpPr>
        <p:spPr>
          <a:xfrm>
            <a:off x="-1" y="130175"/>
            <a:ext cx="1339225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0000"/>
                </a:solidFill>
              </a:rPr>
              <a:t>railML - Capas</a:t>
            </a:r>
            <a:endParaRPr sz="1400" dirty="0">
              <a:solidFill>
                <a:srgbClr val="FF0000"/>
              </a:solidFill>
            </a:endParaRPr>
          </a:p>
        </p:txBody>
      </p:sp>
      <p:sp>
        <p:nvSpPr>
          <p:cNvPr id="743" name="Google Shape;743;p27"/>
          <p:cNvSpPr/>
          <p:nvPr/>
        </p:nvSpPr>
        <p:spPr>
          <a:xfrm>
            <a:off x="1956200" y="3449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FE2F3"/>
                </a:solidFill>
                <a:latin typeface="Roboto Medium"/>
                <a:ea typeface="Roboto Medium"/>
                <a:cs typeface="Roboto Medium"/>
                <a:sym typeface="Roboto Medium"/>
              </a:rPr>
              <a:t>Topology</a:t>
            </a:r>
            <a:endParaRPr>
              <a:solidFill>
                <a:srgbClr val="CFE2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4" name="Google Shape;744;p27"/>
          <p:cNvSpPr/>
          <p:nvPr/>
        </p:nvSpPr>
        <p:spPr>
          <a:xfrm>
            <a:off x="1956200" y="29717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Logical paths</a:t>
            </a:r>
            <a:endParaRPr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5" name="Google Shape;745;p27"/>
          <p:cNvSpPr/>
          <p:nvPr/>
        </p:nvSpPr>
        <p:spPr>
          <a:xfrm>
            <a:off x="1956200" y="24935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Installations &amp; properties</a:t>
            </a:r>
            <a:endParaRPr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6" name="Google Shape;746;p27"/>
          <p:cNvSpPr/>
          <p:nvPr/>
        </p:nvSpPr>
        <p:spPr>
          <a:xfrm>
            <a:off x="1956200" y="20153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Interlocking</a:t>
            </a:r>
            <a:endParaRPr>
              <a:solidFill>
                <a:srgbClr val="0B539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7" name="Google Shape;747;p27"/>
          <p:cNvSpPr/>
          <p:nvPr/>
        </p:nvSpPr>
        <p:spPr>
          <a:xfrm>
            <a:off x="1956200" y="15371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Routes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8" name="Google Shape;748;p27"/>
          <p:cNvSpPr/>
          <p:nvPr/>
        </p:nvSpPr>
        <p:spPr>
          <a:xfrm>
            <a:off x="1956200" y="1058925"/>
            <a:ext cx="3282900" cy="478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...</a:t>
            </a:r>
            <a:endParaRPr>
              <a:solidFill>
                <a:srgbClr val="3F537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9" name="Google Shape;749;p27"/>
          <p:cNvSpPr/>
          <p:nvPr/>
        </p:nvSpPr>
        <p:spPr>
          <a:xfrm>
            <a:off x="1339225" y="1022775"/>
            <a:ext cx="271800" cy="290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7"/>
          <p:cNvSpPr txBox="1"/>
          <p:nvPr/>
        </p:nvSpPr>
        <p:spPr>
          <a:xfrm>
            <a:off x="5459925" y="3488925"/>
            <a:ext cx="148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Wired network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27"/>
          <p:cNvSpPr txBox="1"/>
          <p:nvPr/>
        </p:nvSpPr>
        <p:spPr>
          <a:xfrm>
            <a:off x="5459925" y="3010725"/>
            <a:ext cx="165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Oriented network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27"/>
          <p:cNvSpPr txBox="1"/>
          <p:nvPr/>
        </p:nvSpPr>
        <p:spPr>
          <a:xfrm>
            <a:off x="5459925" y="2408625"/>
            <a:ext cx="32829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Tracks, switches, signals, bridges, gauge, slopes, speed limits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27"/>
          <p:cNvSpPr txBox="1"/>
          <p:nvPr/>
        </p:nvSpPr>
        <p:spPr>
          <a:xfrm>
            <a:off x="5482725" y="2054325"/>
            <a:ext cx="246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Logical and wired behavior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27"/>
          <p:cNvSpPr txBox="1"/>
          <p:nvPr/>
        </p:nvSpPr>
        <p:spPr>
          <a:xfrm>
            <a:off x="5482725" y="1615125"/>
            <a:ext cx="161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Actual routes</a:t>
            </a:r>
            <a:endParaRPr>
              <a:solidFill>
                <a:srgbClr val="3F53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9" name="Google Shape;759;p28"/>
          <p:cNvCxnSpPr/>
          <p:nvPr/>
        </p:nvCxnSpPr>
        <p:spPr>
          <a:xfrm rot="10800000" flipH="1">
            <a:off x="4247775" y="2148700"/>
            <a:ext cx="925200" cy="976500"/>
          </a:xfrm>
          <a:prstGeom prst="straightConnector1">
            <a:avLst/>
          </a:prstGeom>
          <a:noFill/>
          <a:ln w="7620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61" name="Google Shape;761;p28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Modelo de grafos</a:t>
            </a:r>
            <a:endParaRPr sz="1400" dirty="0"/>
          </a:p>
        </p:txBody>
      </p:sp>
      <p:cxnSp>
        <p:nvCxnSpPr>
          <p:cNvPr id="762" name="Google Shape;762;p28"/>
          <p:cNvCxnSpPr/>
          <p:nvPr/>
        </p:nvCxnSpPr>
        <p:spPr>
          <a:xfrm>
            <a:off x="361675" y="3068450"/>
            <a:ext cx="20751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28"/>
          <p:cNvCxnSpPr/>
          <p:nvPr/>
        </p:nvCxnSpPr>
        <p:spPr>
          <a:xfrm rot="10800000" flipH="1">
            <a:off x="1249925" y="2192750"/>
            <a:ext cx="1060500" cy="87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28"/>
          <p:cNvCxnSpPr/>
          <p:nvPr/>
        </p:nvCxnSpPr>
        <p:spPr>
          <a:xfrm rot="10800000" flipH="1">
            <a:off x="806375" y="3068450"/>
            <a:ext cx="1077300" cy="27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p28"/>
          <p:cNvCxnSpPr/>
          <p:nvPr/>
        </p:nvCxnSpPr>
        <p:spPr>
          <a:xfrm rot="10800000" flipH="1">
            <a:off x="1249925" y="2545925"/>
            <a:ext cx="626400" cy="5244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28"/>
          <p:cNvCxnSpPr/>
          <p:nvPr/>
        </p:nvCxnSpPr>
        <p:spPr>
          <a:xfrm>
            <a:off x="3325975" y="3127300"/>
            <a:ext cx="1008000" cy="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28"/>
          <p:cNvCxnSpPr/>
          <p:nvPr/>
        </p:nvCxnSpPr>
        <p:spPr>
          <a:xfrm rot="10800000" flipH="1">
            <a:off x="4289925" y="3125200"/>
            <a:ext cx="1094100" cy="2100"/>
          </a:xfrm>
          <a:prstGeom prst="straightConnector1">
            <a:avLst/>
          </a:prstGeom>
          <a:noFill/>
          <a:ln w="76200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28"/>
          <p:cNvSpPr/>
          <p:nvPr/>
        </p:nvSpPr>
        <p:spPr>
          <a:xfrm>
            <a:off x="3693775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8"/>
          <p:cNvSpPr/>
          <p:nvPr/>
        </p:nvSpPr>
        <p:spPr>
          <a:xfrm>
            <a:off x="4765975" y="29875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8"/>
          <p:cNvSpPr/>
          <p:nvPr/>
        </p:nvSpPr>
        <p:spPr>
          <a:xfrm>
            <a:off x="4537850" y="25339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8"/>
          <p:cNvSpPr/>
          <p:nvPr/>
        </p:nvSpPr>
        <p:spPr>
          <a:xfrm>
            <a:off x="6723300" y="2987500"/>
            <a:ext cx="272400" cy="279600"/>
          </a:xfrm>
          <a:prstGeom prst="ellipse">
            <a:avLst/>
          </a:prstGeom>
          <a:solidFill>
            <a:srgbClr val="CC0000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8"/>
          <p:cNvSpPr/>
          <p:nvPr/>
        </p:nvSpPr>
        <p:spPr>
          <a:xfrm>
            <a:off x="8185500" y="2930000"/>
            <a:ext cx="272400" cy="279600"/>
          </a:xfrm>
          <a:prstGeom prst="ellipse">
            <a:avLst/>
          </a:prstGeom>
          <a:solidFill>
            <a:srgbClr val="8BAB4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8"/>
          <p:cNvSpPr/>
          <p:nvPr/>
        </p:nvSpPr>
        <p:spPr>
          <a:xfrm>
            <a:off x="7724125" y="2542400"/>
            <a:ext cx="272400" cy="279600"/>
          </a:xfrm>
          <a:prstGeom prst="ellipse">
            <a:avLst/>
          </a:prstGeom>
          <a:solidFill>
            <a:srgbClr val="3D85C6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4" name="Google Shape;774;p28"/>
          <p:cNvCxnSpPr>
            <a:stCxn id="771" idx="0"/>
            <a:endCxn id="773" idx="1"/>
          </p:cNvCxnSpPr>
          <p:nvPr/>
        </p:nvCxnSpPr>
        <p:spPr>
          <a:xfrm rot="-5400000">
            <a:off x="7109700" y="2333200"/>
            <a:ext cx="404100" cy="904500"/>
          </a:xfrm>
          <a:prstGeom prst="curvedConnector3">
            <a:avLst>
              <a:gd name="adj1" fmla="val 8194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5" name="Google Shape;775;p28"/>
          <p:cNvCxnSpPr>
            <a:stCxn id="771" idx="5"/>
            <a:endCxn id="772" idx="4"/>
          </p:cNvCxnSpPr>
          <p:nvPr/>
        </p:nvCxnSpPr>
        <p:spPr>
          <a:xfrm rot="-5400000">
            <a:off x="7630508" y="2534954"/>
            <a:ext cx="16500" cy="1365900"/>
          </a:xfrm>
          <a:prstGeom prst="curvedConnector3">
            <a:avLst>
              <a:gd name="adj1" fmla="val -16913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76" name="Google Shape;776;p28"/>
          <p:cNvCxnSpPr>
            <a:stCxn id="773" idx="6"/>
            <a:endCxn id="772" idx="0"/>
          </p:cNvCxnSpPr>
          <p:nvPr/>
        </p:nvCxnSpPr>
        <p:spPr>
          <a:xfrm>
            <a:off x="7996525" y="2682200"/>
            <a:ext cx="325200" cy="247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77" name="Google Shape;777;p28"/>
          <p:cNvSpPr txBox="1"/>
          <p:nvPr/>
        </p:nvSpPr>
        <p:spPr>
          <a:xfrm>
            <a:off x="3649675" y="26218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28"/>
          <p:cNvSpPr txBox="1"/>
          <p:nvPr/>
        </p:nvSpPr>
        <p:spPr>
          <a:xfrm>
            <a:off x="4493750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28"/>
          <p:cNvSpPr txBox="1"/>
          <p:nvPr/>
        </p:nvSpPr>
        <p:spPr>
          <a:xfrm>
            <a:off x="4721875" y="330865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28"/>
          <p:cNvSpPr txBox="1"/>
          <p:nvPr/>
        </p:nvSpPr>
        <p:spPr>
          <a:xfrm>
            <a:off x="6362700" y="29272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28"/>
          <p:cNvSpPr txBox="1"/>
          <p:nvPr/>
        </p:nvSpPr>
        <p:spPr>
          <a:xfrm>
            <a:off x="7680025" y="2148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28"/>
          <p:cNvSpPr txBox="1"/>
          <p:nvPr/>
        </p:nvSpPr>
        <p:spPr>
          <a:xfrm>
            <a:off x="8488025" y="28697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28"/>
          <p:cNvSpPr txBox="1"/>
          <p:nvPr/>
        </p:nvSpPr>
        <p:spPr>
          <a:xfrm>
            <a:off x="6955800" y="2282000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4" name="Google Shape;784;p28"/>
          <p:cNvSpPr txBox="1"/>
          <p:nvPr/>
        </p:nvSpPr>
        <p:spPr>
          <a:xfrm>
            <a:off x="7458450" y="348877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5" name="Google Shape;785;p28"/>
          <p:cNvSpPr txBox="1"/>
          <p:nvPr/>
        </p:nvSpPr>
        <p:spPr>
          <a:xfrm>
            <a:off x="8141400" y="2354625"/>
            <a:ext cx="3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5378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6" name="Google Shape;786;p28"/>
          <p:cNvSpPr txBox="1"/>
          <p:nvPr/>
        </p:nvSpPr>
        <p:spPr>
          <a:xfrm>
            <a:off x="655525" y="1298150"/>
            <a:ext cx="1487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Vista usual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7" name="Google Shape;787;p28"/>
          <p:cNvSpPr txBox="1"/>
          <p:nvPr/>
        </p:nvSpPr>
        <p:spPr>
          <a:xfrm>
            <a:off x="3470275" y="1272400"/>
            <a:ext cx="16122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88" name="Google Shape;788;p28"/>
          <p:cNvSpPr txBox="1"/>
          <p:nvPr/>
        </p:nvSpPr>
        <p:spPr>
          <a:xfrm>
            <a:off x="6322225" y="1168800"/>
            <a:ext cx="24933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F5378"/>
                </a:solidFill>
                <a:latin typeface="Roboto Black"/>
                <a:ea typeface="Roboto Black"/>
                <a:cs typeface="Roboto Black"/>
                <a:sym typeface="Roboto Black"/>
              </a:rPr>
              <a:t>Modelo de grafo de la topología</a:t>
            </a:r>
            <a:endParaRPr sz="2000" dirty="0">
              <a:solidFill>
                <a:srgbClr val="3F5378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581E44-7FBB-AA8A-6E85-E09F9A5DF1E0}"/>
              </a:ext>
            </a:extLst>
          </p:cNvPr>
          <p:cNvGrpSpPr/>
          <p:nvPr/>
        </p:nvGrpSpPr>
        <p:grpSpPr>
          <a:xfrm>
            <a:off x="2697636" y="3628026"/>
            <a:ext cx="1368538" cy="575612"/>
            <a:chOff x="655525" y="3679491"/>
            <a:chExt cx="2177027" cy="84027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C2954E6-0FD4-FF0D-44BC-B55374EE4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29502" y="3724132"/>
              <a:ext cx="703050" cy="70305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BA1BA5A-46E0-5E70-CEDB-468112E1D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5525" y="3679491"/>
              <a:ext cx="790550" cy="79055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2C955D3-DCF8-4C5E-19D0-D7993F48E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84898" y="3729212"/>
              <a:ext cx="790551" cy="79055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9D8B21-4FC2-F4DD-69D7-F5F160480CF1}"/>
              </a:ext>
            </a:extLst>
          </p:cNvPr>
          <p:cNvGrpSpPr/>
          <p:nvPr/>
        </p:nvGrpSpPr>
        <p:grpSpPr>
          <a:xfrm>
            <a:off x="4810126" y="3653907"/>
            <a:ext cx="1207216" cy="496961"/>
            <a:chOff x="3199499" y="3731144"/>
            <a:chExt cx="1207216" cy="496961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0C3DEDD-146C-DD1D-64CC-7FAA3772A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3925685" y="3730563"/>
              <a:ext cx="480450" cy="481611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BB8C492-C25A-0C5B-3637-FD0DBF3FC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3221794" y="3708849"/>
              <a:ext cx="496961" cy="541551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C96C26F-40E3-508F-1FBD-13F3517EF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3515625" y="3705316"/>
              <a:ext cx="489896" cy="541552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F456A1-7BF5-CA48-30B6-66E3BCEAB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3739430"/>
              <a:ext cx="725442" cy="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1D3F8C-BDB0-BA8C-E77A-8B7261987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6033" y="4211594"/>
              <a:ext cx="725442" cy="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Not Equal 14">
            <a:extLst>
              <a:ext uri="{FF2B5EF4-FFF2-40B4-BE49-F238E27FC236}">
                <a16:creationId xmlns:a16="http://schemas.microsoft.com/office/drawing/2014/main" id="{51915A81-360D-E1E6-A464-F64F6507F617}"/>
              </a:ext>
            </a:extLst>
          </p:cNvPr>
          <p:cNvSpPr/>
          <p:nvPr/>
        </p:nvSpPr>
        <p:spPr>
          <a:xfrm>
            <a:off x="4202264" y="3719583"/>
            <a:ext cx="635125" cy="349095"/>
          </a:xfrm>
          <a:prstGeom prst="mathNotEqual">
            <a:avLst/>
          </a:prstGeom>
          <a:solidFill>
            <a:srgbClr val="3D85C6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6" name="Google Shape;797;p29">
            <a:extLst>
              <a:ext uri="{FF2B5EF4-FFF2-40B4-BE49-F238E27FC236}">
                <a16:creationId xmlns:a16="http://schemas.microsoft.com/office/drawing/2014/main" id="{6DD35E58-BD90-97B2-535C-F648FB5C51AB}"/>
              </a:ext>
            </a:extLst>
          </p:cNvPr>
          <p:cNvSpPr txBox="1">
            <a:spLocks/>
          </p:cNvSpPr>
          <p:nvPr/>
        </p:nvSpPr>
        <p:spPr>
          <a:xfrm>
            <a:off x="3156140" y="4159154"/>
            <a:ext cx="2597952" cy="971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Mismos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componentes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topolog</a:t>
            </a:r>
            <a:r>
              <a:rPr lang="es-AR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ía</a:t>
            </a:r>
            <a:r>
              <a:rPr lang="es-AR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ctr"/>
            <a:r>
              <a:rPr lang="es-AR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 comportamiento</a:t>
            </a:r>
            <a:endParaRPr lang="en-US"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478E33A4-AA42-23DB-C99A-62B9777F9EFB}"/>
              </a:ext>
            </a:extLst>
          </p:cNvPr>
          <p:cNvSpPr/>
          <p:nvPr/>
        </p:nvSpPr>
        <p:spPr>
          <a:xfrm>
            <a:off x="3114665" y="4376794"/>
            <a:ext cx="335575" cy="323912"/>
          </a:xfrm>
          <a:prstGeom prst="mathPlus">
            <a:avLst/>
          </a:prstGeom>
          <a:solidFill>
            <a:srgbClr val="3D85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9CF28E-462B-B614-E47C-8AD3BCF2306E}"/>
              </a:ext>
            </a:extLst>
          </p:cNvPr>
          <p:cNvCxnSpPr>
            <a:cxnSpLocks/>
          </p:cNvCxnSpPr>
          <p:nvPr/>
        </p:nvCxnSpPr>
        <p:spPr>
          <a:xfrm flipH="1">
            <a:off x="3165628" y="4797598"/>
            <a:ext cx="2575674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579" name="Google Shape;3579;p97"/>
          <p:cNvSpPr txBox="1">
            <a:spLocks noGrp="1"/>
          </p:cNvSpPr>
          <p:nvPr>
            <p:ph type="subTitle" idx="4294967295"/>
          </p:nvPr>
        </p:nvSpPr>
        <p:spPr>
          <a:xfrm>
            <a:off x="0" y="88900"/>
            <a:ext cx="2074863" cy="557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Identificación</a:t>
            </a:r>
            <a:endParaRPr sz="2000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1" name="Google Shape;3581;p97"/>
          <p:cNvSpPr txBox="1"/>
          <p:nvPr/>
        </p:nvSpPr>
        <p:spPr>
          <a:xfrm>
            <a:off x="1280526" y="646113"/>
            <a:ext cx="62028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¿</a:t>
            </a:r>
            <a:r>
              <a:rPr lang="en" sz="2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Cualquier</a:t>
            </a:r>
            <a:r>
              <a:rPr lang="en" sz="3000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2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 es una red</a:t>
            </a:r>
            <a:r>
              <a:rPr lang="en" sz="3000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3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ferroviaria</a:t>
            </a:r>
            <a:r>
              <a:rPr lang="en" sz="32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sz="30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4D23FA1-1D05-C041-B7DC-CD5CC094E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08" y="1203326"/>
            <a:ext cx="5164710" cy="32314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ctrTitle" idx="4294967295"/>
          </p:nvPr>
        </p:nvSpPr>
        <p:spPr>
          <a:xfrm>
            <a:off x="1220707" y="2338674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CONICET-GICSAFe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4294967295"/>
          </p:nvPr>
        </p:nvSpPr>
        <p:spPr>
          <a:xfrm>
            <a:off x="469025" y="3153300"/>
            <a:ext cx="8097838" cy="544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Grupo de Investigación y Control para la Seguridad y Aplicaciones Ferroviarias</a:t>
            </a:r>
            <a:endParaRPr sz="2000" b="1" dirty="0"/>
          </a:p>
        </p:txBody>
      </p:sp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3320425" y="386525"/>
            <a:ext cx="2395040" cy="20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railML 2.0 vs railML 3.0</a:t>
            </a:r>
            <a:endParaRPr/>
          </a:p>
        </p:txBody>
      </p:sp>
      <p:sp>
        <p:nvSpPr>
          <p:cNvPr id="927" name="Google Shape;927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28" name="Google Shape;928;p3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9" name="Google Shape;929;p33"/>
          <p:cNvPicPr preferRelativeResize="0"/>
          <p:nvPr/>
        </p:nvPicPr>
        <p:blipFill>
          <a:blip r:embed="rId3">
            <a:alphaModFix/>
          </a:blip>
          <a:srcRect t="22340" b="25709"/>
          <a:stretch/>
        </p:blipFill>
        <p:spPr>
          <a:xfrm>
            <a:off x="670802" y="1956367"/>
            <a:ext cx="7069676" cy="17218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03;p34">
            <a:extLst>
              <a:ext uri="{FF2B5EF4-FFF2-40B4-BE49-F238E27FC236}">
                <a16:creationId xmlns:a16="http://schemas.microsoft.com/office/drawing/2014/main" id="{53FFA549-DB5A-F790-5022-DAE833604AC2}"/>
              </a:ext>
            </a:extLst>
          </p:cNvPr>
          <p:cNvSpPr txBox="1">
            <a:spLocks/>
          </p:cNvSpPr>
          <p:nvPr/>
        </p:nvSpPr>
        <p:spPr>
          <a:xfrm>
            <a:off x="1346236" y="1742028"/>
            <a:ext cx="313638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000"/>
              </a:spcAft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CISC: Complex Instruction Set Computing</a:t>
            </a:r>
          </a:p>
        </p:txBody>
      </p:sp>
      <p:sp>
        <p:nvSpPr>
          <p:cNvPr id="4" name="Google Shape;1103;p34">
            <a:extLst>
              <a:ext uri="{FF2B5EF4-FFF2-40B4-BE49-F238E27FC236}">
                <a16:creationId xmlns:a16="http://schemas.microsoft.com/office/drawing/2014/main" id="{6B0D519B-DE1C-9BFA-C3B4-7C67C21ACAF5}"/>
              </a:ext>
            </a:extLst>
          </p:cNvPr>
          <p:cNvSpPr txBox="1">
            <a:spLocks/>
          </p:cNvSpPr>
          <p:nvPr/>
        </p:nvSpPr>
        <p:spPr>
          <a:xfrm>
            <a:off x="4572000" y="1744094"/>
            <a:ext cx="3128239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000"/>
              </a:spcAft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RISC: Reduced Instruction Set Computing</a:t>
            </a:r>
          </a:p>
        </p:txBody>
      </p:sp>
      <p:sp>
        <p:nvSpPr>
          <p:cNvPr id="2" name="Google Shape;1103;p34">
            <a:extLst>
              <a:ext uri="{FF2B5EF4-FFF2-40B4-BE49-F238E27FC236}">
                <a16:creationId xmlns:a16="http://schemas.microsoft.com/office/drawing/2014/main" id="{ADDEC87A-FFAF-A67E-DCB6-CA792F056FF9}"/>
              </a:ext>
            </a:extLst>
          </p:cNvPr>
          <p:cNvSpPr txBox="1">
            <a:spLocks/>
          </p:cNvSpPr>
          <p:nvPr/>
        </p:nvSpPr>
        <p:spPr>
          <a:xfrm>
            <a:off x="2167496" y="1475105"/>
            <a:ext cx="149386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2.0</a:t>
            </a:r>
          </a:p>
        </p:txBody>
      </p:sp>
      <p:sp>
        <p:nvSpPr>
          <p:cNvPr id="5" name="Google Shape;1103;p34">
            <a:extLst>
              <a:ext uri="{FF2B5EF4-FFF2-40B4-BE49-F238E27FC236}">
                <a16:creationId xmlns:a16="http://schemas.microsoft.com/office/drawing/2014/main" id="{11A9450F-2C81-D193-2512-4EC26C389819}"/>
              </a:ext>
            </a:extLst>
          </p:cNvPr>
          <p:cNvSpPr txBox="1">
            <a:spLocks/>
          </p:cNvSpPr>
          <p:nvPr/>
        </p:nvSpPr>
        <p:spPr>
          <a:xfrm>
            <a:off x="5389185" y="1531759"/>
            <a:ext cx="1493868" cy="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b="1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3.0</a:t>
            </a:r>
          </a:p>
        </p:txBody>
      </p:sp>
      <p:sp>
        <p:nvSpPr>
          <p:cNvPr id="8" name="Google Shape;1103;p34">
            <a:extLst>
              <a:ext uri="{FF2B5EF4-FFF2-40B4-BE49-F238E27FC236}">
                <a16:creationId xmlns:a16="http://schemas.microsoft.com/office/drawing/2014/main" id="{DA076835-EF23-07A3-D59C-356B71A5772C}"/>
              </a:ext>
            </a:extLst>
          </p:cNvPr>
          <p:cNvSpPr txBox="1">
            <a:spLocks/>
          </p:cNvSpPr>
          <p:nvPr/>
        </p:nvSpPr>
        <p:spPr>
          <a:xfrm>
            <a:off x="1492744" y="3678226"/>
            <a:ext cx="2843371" cy="12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Fácil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implementar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Incompleto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Derrocha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" name="Google Shape;1103;p34">
            <a:extLst>
              <a:ext uri="{FF2B5EF4-FFF2-40B4-BE49-F238E27FC236}">
                <a16:creationId xmlns:a16="http://schemas.microsoft.com/office/drawing/2014/main" id="{9E134C94-0DB1-3E6A-C2E1-0DD452475F7D}"/>
              </a:ext>
            </a:extLst>
          </p:cNvPr>
          <p:cNvSpPr txBox="1">
            <a:spLocks/>
          </p:cNvSpPr>
          <p:nvPr/>
        </p:nvSpPr>
        <p:spPr>
          <a:xfrm>
            <a:off x="4714433" y="3678225"/>
            <a:ext cx="2843371" cy="12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Difícl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implementar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Completo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Escalable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Redundable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Optimiza</a:t>
            </a:r>
            <a:r>
              <a:rPr lang="en-US" sz="14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memoria</a:t>
            </a:r>
            <a:endParaRPr lang="en-US" sz="1400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" name="Google Shape;1103;p34">
            <a:extLst>
              <a:ext uri="{FF2B5EF4-FFF2-40B4-BE49-F238E27FC236}">
                <a16:creationId xmlns:a16="http://schemas.microsoft.com/office/drawing/2014/main" id="{910C8706-8187-4589-D045-10F61C6540F0}"/>
              </a:ext>
            </a:extLst>
          </p:cNvPr>
          <p:cNvSpPr txBox="1">
            <a:spLocks/>
          </p:cNvSpPr>
          <p:nvPr/>
        </p:nvSpPr>
        <p:spPr>
          <a:xfrm>
            <a:off x="6960180" y="392575"/>
            <a:ext cx="1908812" cy="99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3.0 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tiene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524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dirty="0" err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clases</a:t>
            </a:r>
            <a:r>
              <a:rPr lang="en-US" sz="18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 de vías</a:t>
            </a:r>
            <a:endParaRPr/>
          </a:p>
        </p:txBody>
      </p:sp>
      <p:sp>
        <p:nvSpPr>
          <p:cNvPr id="1059" name="Google Shape;1059;p39"/>
          <p:cNvSpPr txBox="1">
            <a:spLocks noGrp="1"/>
          </p:cNvSpPr>
          <p:nvPr>
            <p:ph type="body" idx="1"/>
          </p:nvPr>
        </p:nvSpPr>
        <p:spPr>
          <a:xfrm>
            <a:off x="7072313" y="247650"/>
            <a:ext cx="2071687" cy="766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 (0:GND)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Libre (1:VCC)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5" name="Google Shape;1035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060" name="Google Shape;1060;p39"/>
          <p:cNvSpPr txBox="1">
            <a:spLocks noGrp="1"/>
          </p:cNvSpPr>
          <p:nvPr>
            <p:ph type="subTitle" idx="4294967295"/>
          </p:nvPr>
        </p:nvSpPr>
        <p:spPr>
          <a:xfrm>
            <a:off x="0" y="4364038"/>
            <a:ext cx="64516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Usado para conocer dónde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PODRÍA 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estar un tren.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36" name="Google Shape;1036;p39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1D7CB7-ECDB-003B-E01D-9F5296765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9116"/>
            <a:ext cx="9144000" cy="107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21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33750725-76DB-2636-0501-0805877F3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8496"/>
            <a:ext cx="9144000" cy="3139851"/>
          </a:xfrm>
          <a:prstGeom prst="rect">
            <a:avLst/>
          </a:prstGeom>
        </p:spPr>
      </p:pic>
      <p:sp>
        <p:nvSpPr>
          <p:cNvPr id="1215" name="Google Shape;121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a nivel</a:t>
            </a:r>
            <a:endParaRPr/>
          </a:p>
        </p:txBody>
      </p:sp>
      <p:sp>
        <p:nvSpPr>
          <p:cNvPr id="1269" name="Google Shape;1269;p43"/>
          <p:cNvSpPr txBox="1">
            <a:spLocks noGrp="1"/>
          </p:cNvSpPr>
          <p:nvPr>
            <p:ph type="body" idx="1"/>
          </p:nvPr>
        </p:nvSpPr>
        <p:spPr>
          <a:xfrm>
            <a:off x="3736235" y="1776522"/>
            <a:ext cx="1103052" cy="5538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vehicular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16" name="Google Shape;1216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270" name="Google Shape;1270;p43"/>
          <p:cNvSpPr txBox="1">
            <a:spLocks noGrp="1"/>
          </p:cNvSpPr>
          <p:nvPr>
            <p:ph type="subTitle" idx="4294967295"/>
          </p:nvPr>
        </p:nvSpPr>
        <p:spPr>
          <a:xfrm>
            <a:off x="7985125" y="1281113"/>
            <a:ext cx="1158875" cy="55245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Cruce peatonal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4294967295"/>
          </p:nvPr>
        </p:nvSpPr>
        <p:spPr>
          <a:xfrm>
            <a:off x="6727825" y="614363"/>
            <a:ext cx="2416175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Secciones definidas en base al “resbalamiento”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217" name="Google Shape;1217;p4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43"/>
          <p:cNvSpPr/>
          <p:nvPr/>
        </p:nvSpPr>
        <p:spPr>
          <a:xfrm>
            <a:off x="6548461" y="8165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Cambios de vías</a:t>
            </a:r>
            <a:endParaRPr/>
          </a:p>
        </p:txBody>
      </p:sp>
      <p:sp>
        <p:nvSpPr>
          <p:cNvPr id="1322" name="Google Shape;1322;p46"/>
          <p:cNvSpPr txBox="1">
            <a:spLocks noGrp="1"/>
          </p:cNvSpPr>
          <p:nvPr>
            <p:ph type="body" idx="1"/>
          </p:nvPr>
        </p:nvSpPr>
        <p:spPr>
          <a:xfrm>
            <a:off x="6741775" y="615150"/>
            <a:ext cx="2402100" cy="5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Permite acceder a diferentes vías.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6" name="Google Shape;1316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317" name="Google Shape;1317;p4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586DF8FA-58F9-6E45-0CB3-ACE258E3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9" y="1385094"/>
            <a:ext cx="8821382" cy="3758406"/>
          </a:xfrm>
          <a:prstGeom prst="rect">
            <a:avLst/>
          </a:prstGeom>
        </p:spPr>
      </p:pic>
      <p:cxnSp>
        <p:nvCxnSpPr>
          <p:cNvPr id="5" name="Google Shape;1338;p46">
            <a:extLst>
              <a:ext uri="{FF2B5EF4-FFF2-40B4-BE49-F238E27FC236}">
                <a16:creationId xmlns:a16="http://schemas.microsoft.com/office/drawing/2014/main" id="{1AAE4308-F128-7ACB-A7E0-87EB7ED15165}"/>
              </a:ext>
            </a:extLst>
          </p:cNvPr>
          <p:cNvCxnSpPr>
            <a:cxnSpLocks/>
          </p:cNvCxnSpPr>
          <p:nvPr/>
        </p:nvCxnSpPr>
        <p:spPr>
          <a:xfrm>
            <a:off x="2409420" y="1957902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1338;p46">
            <a:extLst>
              <a:ext uri="{FF2B5EF4-FFF2-40B4-BE49-F238E27FC236}">
                <a16:creationId xmlns:a16="http://schemas.microsoft.com/office/drawing/2014/main" id="{5C8CDC8F-2086-857F-E213-BDF355C88827}"/>
              </a:ext>
            </a:extLst>
          </p:cNvPr>
          <p:cNvCxnSpPr>
            <a:cxnSpLocks/>
          </p:cNvCxnSpPr>
          <p:nvPr/>
        </p:nvCxnSpPr>
        <p:spPr>
          <a:xfrm>
            <a:off x="161309" y="2985916"/>
            <a:ext cx="209590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1338;p46">
            <a:extLst>
              <a:ext uri="{FF2B5EF4-FFF2-40B4-BE49-F238E27FC236}">
                <a16:creationId xmlns:a16="http://schemas.microsoft.com/office/drawing/2014/main" id="{FE8A8BA6-A340-4B16-2FFC-0AF21B3BBCAF}"/>
              </a:ext>
            </a:extLst>
          </p:cNvPr>
          <p:cNvCxnSpPr>
            <a:cxnSpLocks/>
          </p:cNvCxnSpPr>
          <p:nvPr/>
        </p:nvCxnSpPr>
        <p:spPr>
          <a:xfrm>
            <a:off x="5910263" y="1479920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EF1B28-D390-6DE1-0725-714F487C39CD}"/>
              </a:ext>
            </a:extLst>
          </p:cNvPr>
          <p:cNvCxnSpPr>
            <a:cxnSpLocks/>
          </p:cNvCxnSpPr>
          <p:nvPr/>
        </p:nvCxnSpPr>
        <p:spPr>
          <a:xfrm flipH="1">
            <a:off x="5624513" y="1479920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ABDF9B-65E6-5D8C-CA7A-5D59F0AD4DC7}"/>
              </a:ext>
            </a:extLst>
          </p:cNvPr>
          <p:cNvCxnSpPr>
            <a:cxnSpLocks/>
          </p:cNvCxnSpPr>
          <p:nvPr/>
        </p:nvCxnSpPr>
        <p:spPr>
          <a:xfrm flipH="1">
            <a:off x="4638677" y="1957902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oogle Shape;1338;p46">
            <a:extLst>
              <a:ext uri="{FF2B5EF4-FFF2-40B4-BE49-F238E27FC236}">
                <a16:creationId xmlns:a16="http://schemas.microsoft.com/office/drawing/2014/main" id="{F623F941-43BF-B81D-5900-CB8F244BF4B5}"/>
              </a:ext>
            </a:extLst>
          </p:cNvPr>
          <p:cNvCxnSpPr>
            <a:cxnSpLocks/>
          </p:cNvCxnSpPr>
          <p:nvPr/>
        </p:nvCxnSpPr>
        <p:spPr>
          <a:xfrm>
            <a:off x="3673813" y="2509612"/>
            <a:ext cx="831512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449604-3B11-0457-1596-0CF317D010DA}"/>
              </a:ext>
            </a:extLst>
          </p:cNvPr>
          <p:cNvCxnSpPr>
            <a:cxnSpLocks/>
          </p:cNvCxnSpPr>
          <p:nvPr/>
        </p:nvCxnSpPr>
        <p:spPr>
          <a:xfrm flipH="1">
            <a:off x="3380676" y="2499009"/>
            <a:ext cx="304800" cy="496518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24646E-CF92-7C50-95C4-603F8D5BA898}"/>
              </a:ext>
            </a:extLst>
          </p:cNvPr>
          <p:cNvCxnSpPr>
            <a:cxnSpLocks/>
          </p:cNvCxnSpPr>
          <p:nvPr/>
        </p:nvCxnSpPr>
        <p:spPr>
          <a:xfrm flipH="1">
            <a:off x="2402227" y="2987848"/>
            <a:ext cx="985836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oogle Shape;1338;p46">
            <a:extLst>
              <a:ext uri="{FF2B5EF4-FFF2-40B4-BE49-F238E27FC236}">
                <a16:creationId xmlns:a16="http://schemas.microsoft.com/office/drawing/2014/main" id="{20671D4C-0A7F-EE40-1082-6F03978594BF}"/>
              </a:ext>
            </a:extLst>
          </p:cNvPr>
          <p:cNvCxnSpPr>
            <a:cxnSpLocks/>
          </p:cNvCxnSpPr>
          <p:nvPr/>
        </p:nvCxnSpPr>
        <p:spPr>
          <a:xfrm>
            <a:off x="5679281" y="2983139"/>
            <a:ext cx="1043150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5DAF4B-2D01-BEFB-6811-300A9129E18A}"/>
              </a:ext>
            </a:extLst>
          </p:cNvPr>
          <p:cNvCxnSpPr>
            <a:cxnSpLocks/>
          </p:cNvCxnSpPr>
          <p:nvPr/>
        </p:nvCxnSpPr>
        <p:spPr>
          <a:xfrm flipH="1">
            <a:off x="5451139" y="2983139"/>
            <a:ext cx="249574" cy="41252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41D8342-956F-7D81-EBF1-0ECDF77FB32E}"/>
              </a:ext>
            </a:extLst>
          </p:cNvPr>
          <p:cNvCxnSpPr>
            <a:cxnSpLocks/>
          </p:cNvCxnSpPr>
          <p:nvPr/>
        </p:nvCxnSpPr>
        <p:spPr>
          <a:xfrm flipH="1">
            <a:off x="4638677" y="3378346"/>
            <a:ext cx="812462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oogle Shape;1338;p46">
            <a:extLst>
              <a:ext uri="{FF2B5EF4-FFF2-40B4-BE49-F238E27FC236}">
                <a16:creationId xmlns:a16="http://schemas.microsoft.com/office/drawing/2014/main" id="{0FD3BDA1-5199-B0EC-75D5-A25EFFB7BD52}"/>
              </a:ext>
            </a:extLst>
          </p:cNvPr>
          <p:cNvCxnSpPr>
            <a:cxnSpLocks/>
          </p:cNvCxnSpPr>
          <p:nvPr/>
        </p:nvCxnSpPr>
        <p:spPr>
          <a:xfrm>
            <a:off x="8189115" y="2499605"/>
            <a:ext cx="793576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F13D691-063E-4022-C325-060FEE95D5C4}"/>
              </a:ext>
            </a:extLst>
          </p:cNvPr>
          <p:cNvCxnSpPr>
            <a:cxnSpLocks/>
          </p:cNvCxnSpPr>
          <p:nvPr/>
        </p:nvCxnSpPr>
        <p:spPr>
          <a:xfrm flipH="1">
            <a:off x="7677150" y="2499009"/>
            <a:ext cx="511965" cy="896654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FF79C43-7E16-DD8C-3A9B-3A8ADD27318C}"/>
              </a:ext>
            </a:extLst>
          </p:cNvPr>
          <p:cNvCxnSpPr>
            <a:cxnSpLocks/>
          </p:cNvCxnSpPr>
          <p:nvPr/>
        </p:nvCxnSpPr>
        <p:spPr>
          <a:xfrm flipH="1">
            <a:off x="6880225" y="3378346"/>
            <a:ext cx="796925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5D7CCB-E227-FC97-AC3C-A28C59932A3F}"/>
              </a:ext>
            </a:extLst>
          </p:cNvPr>
          <p:cNvCxnSpPr>
            <a:cxnSpLocks/>
          </p:cNvCxnSpPr>
          <p:nvPr/>
        </p:nvCxnSpPr>
        <p:spPr>
          <a:xfrm flipH="1">
            <a:off x="2402227" y="3945083"/>
            <a:ext cx="838654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44962C-A4E5-92FE-E445-78118C248F2B}"/>
              </a:ext>
            </a:extLst>
          </p:cNvPr>
          <p:cNvCxnSpPr>
            <a:cxnSpLocks/>
          </p:cNvCxnSpPr>
          <p:nvPr/>
        </p:nvCxnSpPr>
        <p:spPr>
          <a:xfrm flipH="1">
            <a:off x="5503068" y="3941165"/>
            <a:ext cx="515544" cy="88801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2E807F-9958-87BA-5D99-B9F22AC406F8}"/>
              </a:ext>
            </a:extLst>
          </p:cNvPr>
          <p:cNvCxnSpPr>
            <a:cxnSpLocks/>
          </p:cNvCxnSpPr>
          <p:nvPr/>
        </p:nvCxnSpPr>
        <p:spPr>
          <a:xfrm>
            <a:off x="3219450" y="3945083"/>
            <a:ext cx="519113" cy="884092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oogle Shape;1338;p46">
            <a:extLst>
              <a:ext uri="{FF2B5EF4-FFF2-40B4-BE49-F238E27FC236}">
                <a16:creationId xmlns:a16="http://schemas.microsoft.com/office/drawing/2014/main" id="{C242E1C2-2D1A-1696-2D66-C4E97CD04E7C}"/>
              </a:ext>
            </a:extLst>
          </p:cNvPr>
          <p:cNvCxnSpPr>
            <a:cxnSpLocks/>
          </p:cNvCxnSpPr>
          <p:nvPr/>
        </p:nvCxnSpPr>
        <p:spPr>
          <a:xfrm flipV="1">
            <a:off x="3718133" y="4811814"/>
            <a:ext cx="787192" cy="3918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8" name="Google Shape;1338;p46">
            <a:extLst>
              <a:ext uri="{FF2B5EF4-FFF2-40B4-BE49-F238E27FC236}">
                <a16:creationId xmlns:a16="http://schemas.microsoft.com/office/drawing/2014/main" id="{87560F3B-6AAA-7304-BA93-27967E38ABF7}"/>
              </a:ext>
            </a:extLst>
          </p:cNvPr>
          <p:cNvCxnSpPr>
            <a:cxnSpLocks/>
          </p:cNvCxnSpPr>
          <p:nvPr/>
        </p:nvCxnSpPr>
        <p:spPr>
          <a:xfrm>
            <a:off x="6000750" y="3941165"/>
            <a:ext cx="741025" cy="0"/>
          </a:xfrm>
          <a:prstGeom prst="straightConnector1">
            <a:avLst/>
          </a:prstGeom>
          <a:noFill/>
          <a:ln w="38100" cap="flat" cmpd="sng">
            <a:solidFill>
              <a:srgbClr val="3F537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74CFC9BF-3089-E2CC-E8B1-80304C0E123A}"/>
              </a:ext>
            </a:extLst>
          </p:cNvPr>
          <p:cNvCxnSpPr>
            <a:cxnSpLocks/>
          </p:cNvCxnSpPr>
          <p:nvPr/>
        </p:nvCxnSpPr>
        <p:spPr>
          <a:xfrm flipH="1">
            <a:off x="4638677" y="4815884"/>
            <a:ext cx="882253" cy="0"/>
          </a:xfrm>
          <a:prstGeom prst="line">
            <a:avLst/>
          </a:prstGeom>
          <a:ln w="38100">
            <a:solidFill>
              <a:srgbClr val="3F5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233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7"/>
          <p:cNvSpPr/>
          <p:nvPr/>
        </p:nvSpPr>
        <p:spPr>
          <a:xfrm rot="-2341767">
            <a:off x="828504" y="2208912"/>
            <a:ext cx="893254" cy="16295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de la máquina de cambios</a:t>
            </a:r>
            <a:endParaRPr/>
          </a:p>
        </p:txBody>
      </p:sp>
      <p:sp>
        <p:nvSpPr>
          <p:cNvPr id="1364" name="Google Shape;1364;p47"/>
          <p:cNvSpPr txBox="1">
            <a:spLocks noGrp="1"/>
          </p:cNvSpPr>
          <p:nvPr>
            <p:ph type="body" idx="1"/>
          </p:nvPr>
        </p:nvSpPr>
        <p:spPr>
          <a:xfrm>
            <a:off x="2261600" y="1622900"/>
            <a:ext cx="3203400" cy="13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3" name="Google Shape;1353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365" name="Google Shape;1365;p47"/>
          <p:cNvSpPr txBox="1">
            <a:spLocks noGrp="1"/>
          </p:cNvSpPr>
          <p:nvPr>
            <p:ph type="subTitle" idx="4294967295"/>
          </p:nvPr>
        </p:nvSpPr>
        <p:spPr>
          <a:xfrm>
            <a:off x="2261600" y="3135050"/>
            <a:ext cx="3201988" cy="1335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Comando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Normal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Indicación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Reverso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Correspondencia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Ninguna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4" name="Google Shape;1354;p4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7"/>
          <p:cNvSpPr/>
          <p:nvPr/>
        </p:nvSpPr>
        <p:spPr>
          <a:xfrm>
            <a:off x="577950" y="19068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7"/>
          <p:cNvSpPr/>
          <p:nvPr/>
        </p:nvSpPr>
        <p:spPr>
          <a:xfrm>
            <a:off x="1090963" y="2472050"/>
            <a:ext cx="8934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7"/>
          <p:cNvSpPr/>
          <p:nvPr/>
        </p:nvSpPr>
        <p:spPr>
          <a:xfrm>
            <a:off x="1471475" y="19068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47"/>
          <p:cNvSpPr/>
          <p:nvPr/>
        </p:nvSpPr>
        <p:spPr>
          <a:xfrm>
            <a:off x="577963" y="24720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7"/>
          <p:cNvSpPr/>
          <p:nvPr/>
        </p:nvSpPr>
        <p:spPr>
          <a:xfrm rot="-2341767">
            <a:off x="828529" y="3784312"/>
            <a:ext cx="893254" cy="162955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47"/>
          <p:cNvSpPr/>
          <p:nvPr/>
        </p:nvSpPr>
        <p:spPr>
          <a:xfrm>
            <a:off x="577975" y="34822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7"/>
          <p:cNvSpPr/>
          <p:nvPr/>
        </p:nvSpPr>
        <p:spPr>
          <a:xfrm>
            <a:off x="1090988" y="4047450"/>
            <a:ext cx="893400" cy="162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47"/>
          <p:cNvSpPr/>
          <p:nvPr/>
        </p:nvSpPr>
        <p:spPr>
          <a:xfrm>
            <a:off x="1471500" y="34822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7"/>
          <p:cNvSpPr/>
          <p:nvPr/>
        </p:nvSpPr>
        <p:spPr>
          <a:xfrm>
            <a:off x="577988" y="4047450"/>
            <a:ext cx="513000" cy="162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47"/>
          <p:cNvSpPr/>
          <p:nvPr/>
        </p:nvSpPr>
        <p:spPr>
          <a:xfrm>
            <a:off x="5897400" y="2053850"/>
            <a:ext cx="321000" cy="3156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47"/>
          <p:cNvSpPr/>
          <p:nvPr/>
        </p:nvSpPr>
        <p:spPr>
          <a:xfrm>
            <a:off x="5897400" y="2594450"/>
            <a:ext cx="321000" cy="3156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47"/>
          <p:cNvSpPr/>
          <p:nvPr/>
        </p:nvSpPr>
        <p:spPr>
          <a:xfrm>
            <a:off x="5897400" y="3135050"/>
            <a:ext cx="321000" cy="3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47"/>
          <p:cNvSpPr txBox="1"/>
          <p:nvPr/>
        </p:nvSpPr>
        <p:spPr>
          <a:xfrm>
            <a:off x="6306675" y="1906850"/>
            <a:ext cx="24552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pido al sistema</a:t>
            </a:r>
            <a:endParaRPr/>
          </a:p>
        </p:txBody>
      </p:sp>
      <p:sp>
        <p:nvSpPr>
          <p:cNvPr id="1370" name="Google Shape;1370;p47"/>
          <p:cNvSpPr txBox="1"/>
          <p:nvPr/>
        </p:nvSpPr>
        <p:spPr>
          <a:xfrm>
            <a:off x="6395275" y="2447450"/>
            <a:ext cx="21945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 que leo del campo</a:t>
            </a:r>
            <a:endParaRPr/>
          </a:p>
        </p:txBody>
      </p:sp>
      <p:sp>
        <p:nvSpPr>
          <p:cNvPr id="1371" name="Google Shape;1371;p47"/>
          <p:cNvSpPr txBox="1"/>
          <p:nvPr/>
        </p:nvSpPr>
        <p:spPr>
          <a:xfrm>
            <a:off x="6438050" y="2988050"/>
            <a:ext cx="1734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asumido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Señales ferroviarias</a:t>
            </a:r>
            <a:endParaRPr/>
          </a:p>
        </p:txBody>
      </p:sp>
      <p:sp>
        <p:nvSpPr>
          <p:cNvPr id="1134" name="Google Shape;1134;p40"/>
          <p:cNvSpPr txBox="1">
            <a:spLocks noGrp="1"/>
          </p:cNvSpPr>
          <p:nvPr>
            <p:ph type="body" idx="1"/>
          </p:nvPr>
        </p:nvSpPr>
        <p:spPr>
          <a:xfrm>
            <a:off x="6980475" y="343813"/>
            <a:ext cx="21684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Roboto Condensed"/>
                <a:ea typeface="Roboto Condensed"/>
                <a:cs typeface="Roboto Condensed"/>
                <a:sym typeface="Roboto Condensed"/>
              </a:rPr>
              <a:t>No todas las secciones tienen.</a:t>
            </a:r>
            <a:endParaRPr sz="12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latin typeface="Roboto Condensed"/>
                <a:ea typeface="Roboto Condensed"/>
                <a:cs typeface="Roboto Condensed"/>
                <a:sym typeface="Roboto Condensed"/>
              </a:rPr>
              <a:t>Algunas tienen más de una.</a:t>
            </a:r>
            <a:endParaRPr sz="1200" b="1" u="sng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0" name="Google Shape;1070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133" name="Google Shape;1133;p40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Usadas para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la formación de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 </a:t>
            </a:r>
            <a:r>
              <a:rPr lang="en" sz="18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1" name="Google Shape;1071;p40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yellow light on a black background&#10;&#10;Description automatically generated">
            <a:extLst>
              <a:ext uri="{FF2B5EF4-FFF2-40B4-BE49-F238E27FC236}">
                <a16:creationId xmlns:a16="http://schemas.microsoft.com/office/drawing/2014/main" id="{9F5BCADA-6FF6-D615-28C3-7BD0A1F7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3" y="2425900"/>
            <a:ext cx="8193041" cy="128930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B6D6CB7-EB14-6A2E-3FB7-9849576118A0}"/>
              </a:ext>
            </a:extLst>
          </p:cNvPr>
          <p:cNvGrpSpPr/>
          <p:nvPr/>
        </p:nvGrpSpPr>
        <p:grpSpPr>
          <a:xfrm>
            <a:off x="6980475" y="1500700"/>
            <a:ext cx="397800" cy="925200"/>
            <a:chOff x="6980475" y="1500700"/>
            <a:chExt cx="397800" cy="925200"/>
          </a:xfrm>
        </p:grpSpPr>
        <p:sp>
          <p:nvSpPr>
            <p:cNvPr id="4" name="Google Shape;1082;p40">
              <a:extLst>
                <a:ext uri="{FF2B5EF4-FFF2-40B4-BE49-F238E27FC236}">
                  <a16:creationId xmlns:a16="http://schemas.microsoft.com/office/drawing/2014/main" id="{793193E8-F842-9E79-8989-0D8EFB4A2059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83;p40">
              <a:extLst>
                <a:ext uri="{FF2B5EF4-FFF2-40B4-BE49-F238E27FC236}">
                  <a16:creationId xmlns:a16="http://schemas.microsoft.com/office/drawing/2014/main" id="{C91D5E38-B108-5A3D-177F-FD316F534204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84;p40">
              <a:extLst>
                <a:ext uri="{FF2B5EF4-FFF2-40B4-BE49-F238E27FC236}">
                  <a16:creationId xmlns:a16="http://schemas.microsoft.com/office/drawing/2014/main" id="{96DA4C63-0F7C-B707-5C03-4C65BD9B76E2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5;p40">
              <a:extLst>
                <a:ext uri="{FF2B5EF4-FFF2-40B4-BE49-F238E27FC236}">
                  <a16:creationId xmlns:a16="http://schemas.microsoft.com/office/drawing/2014/main" id="{2BC7A9B7-78AB-AFD0-2E37-987C39F51FEF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8AFC85-ADB6-5522-EF17-81610E4044E5}"/>
              </a:ext>
            </a:extLst>
          </p:cNvPr>
          <p:cNvGrpSpPr/>
          <p:nvPr/>
        </p:nvGrpSpPr>
        <p:grpSpPr>
          <a:xfrm>
            <a:off x="349773" y="1500700"/>
            <a:ext cx="397800" cy="925200"/>
            <a:chOff x="6980475" y="1500700"/>
            <a:chExt cx="397800" cy="925200"/>
          </a:xfrm>
        </p:grpSpPr>
        <p:sp>
          <p:nvSpPr>
            <p:cNvPr id="14" name="Google Shape;1082;p40">
              <a:extLst>
                <a:ext uri="{FF2B5EF4-FFF2-40B4-BE49-F238E27FC236}">
                  <a16:creationId xmlns:a16="http://schemas.microsoft.com/office/drawing/2014/main" id="{8B5D078A-3D23-B82C-AF0A-EF986A51CAB7}"/>
                </a:ext>
              </a:extLst>
            </p:cNvPr>
            <p:cNvSpPr/>
            <p:nvPr/>
          </p:nvSpPr>
          <p:spPr>
            <a:xfrm>
              <a:off x="6980475" y="1500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83;p40">
              <a:extLst>
                <a:ext uri="{FF2B5EF4-FFF2-40B4-BE49-F238E27FC236}">
                  <a16:creationId xmlns:a16="http://schemas.microsoft.com/office/drawing/2014/main" id="{46B430DB-791D-8F7C-5A39-C074F3C4BA69}"/>
                </a:ext>
              </a:extLst>
            </p:cNvPr>
            <p:cNvSpPr/>
            <p:nvPr/>
          </p:nvSpPr>
          <p:spPr>
            <a:xfrm>
              <a:off x="7072125" y="1596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84;p40">
              <a:extLst>
                <a:ext uri="{FF2B5EF4-FFF2-40B4-BE49-F238E27FC236}">
                  <a16:creationId xmlns:a16="http://schemas.microsoft.com/office/drawing/2014/main" id="{2165E649-BC99-D2C5-6C6B-56B0953C1D15}"/>
                </a:ext>
              </a:extLst>
            </p:cNvPr>
            <p:cNvSpPr/>
            <p:nvPr/>
          </p:nvSpPr>
          <p:spPr>
            <a:xfrm>
              <a:off x="7072125" y="1854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5;p40">
              <a:extLst>
                <a:ext uri="{FF2B5EF4-FFF2-40B4-BE49-F238E27FC236}">
                  <a16:creationId xmlns:a16="http://schemas.microsoft.com/office/drawing/2014/main" id="{31368909-1436-3299-71D0-5B6A0E0919A1}"/>
                </a:ext>
              </a:extLst>
            </p:cNvPr>
            <p:cNvSpPr/>
            <p:nvPr/>
          </p:nvSpPr>
          <p:spPr>
            <a:xfrm>
              <a:off x="7072125" y="2111900"/>
              <a:ext cx="214500" cy="22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E87CDF-91C5-048D-F4D8-19F894AC9C4F}"/>
              </a:ext>
            </a:extLst>
          </p:cNvPr>
          <p:cNvGrpSpPr/>
          <p:nvPr/>
        </p:nvGrpSpPr>
        <p:grpSpPr>
          <a:xfrm>
            <a:off x="1972475" y="1508275"/>
            <a:ext cx="397800" cy="925200"/>
            <a:chOff x="1940725" y="1326800"/>
            <a:chExt cx="397800" cy="925200"/>
          </a:xfrm>
        </p:grpSpPr>
        <p:sp>
          <p:nvSpPr>
            <p:cNvPr id="18" name="Google Shape;1090;p40">
              <a:extLst>
                <a:ext uri="{FF2B5EF4-FFF2-40B4-BE49-F238E27FC236}">
                  <a16:creationId xmlns:a16="http://schemas.microsoft.com/office/drawing/2014/main" id="{ED1C16E8-DF0B-ED0B-1306-61110C0E6075}"/>
                </a:ext>
              </a:extLst>
            </p:cNvPr>
            <p:cNvSpPr/>
            <p:nvPr/>
          </p:nvSpPr>
          <p:spPr>
            <a:xfrm>
              <a:off x="1940725" y="13268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1;p40">
              <a:extLst>
                <a:ext uri="{FF2B5EF4-FFF2-40B4-BE49-F238E27FC236}">
                  <a16:creationId xmlns:a16="http://schemas.microsoft.com/office/drawing/2014/main" id="{0ECCF377-1387-2ACF-FDC0-18C4CA593145}"/>
                </a:ext>
              </a:extLst>
            </p:cNvPr>
            <p:cNvSpPr/>
            <p:nvPr/>
          </p:nvSpPr>
          <p:spPr>
            <a:xfrm>
              <a:off x="2032375" y="14230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2;p40">
              <a:extLst>
                <a:ext uri="{FF2B5EF4-FFF2-40B4-BE49-F238E27FC236}">
                  <a16:creationId xmlns:a16="http://schemas.microsoft.com/office/drawing/2014/main" id="{2C640A5A-A90C-A4D9-0FC6-BE1F6C65CFDB}"/>
                </a:ext>
              </a:extLst>
            </p:cNvPr>
            <p:cNvSpPr/>
            <p:nvPr/>
          </p:nvSpPr>
          <p:spPr>
            <a:xfrm>
              <a:off x="2032375" y="16805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93;p40">
              <a:extLst>
                <a:ext uri="{FF2B5EF4-FFF2-40B4-BE49-F238E27FC236}">
                  <a16:creationId xmlns:a16="http://schemas.microsoft.com/office/drawing/2014/main" id="{92C067B0-5CC3-2589-9235-1F5B9AC3B450}"/>
                </a:ext>
              </a:extLst>
            </p:cNvPr>
            <p:cNvSpPr/>
            <p:nvPr/>
          </p:nvSpPr>
          <p:spPr>
            <a:xfrm>
              <a:off x="2032375" y="1938000"/>
              <a:ext cx="214500" cy="2220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CE17F2-C4EF-5931-21AA-518B97A4BDF8}"/>
              </a:ext>
            </a:extLst>
          </p:cNvPr>
          <p:cNvGrpSpPr/>
          <p:nvPr/>
        </p:nvGrpSpPr>
        <p:grpSpPr>
          <a:xfrm>
            <a:off x="3665124" y="1508275"/>
            <a:ext cx="397800" cy="925200"/>
            <a:chOff x="3583700" y="1324700"/>
            <a:chExt cx="397800" cy="925200"/>
          </a:xfrm>
        </p:grpSpPr>
        <p:sp>
          <p:nvSpPr>
            <p:cNvPr id="23" name="Google Shape;1086;p40">
              <a:extLst>
                <a:ext uri="{FF2B5EF4-FFF2-40B4-BE49-F238E27FC236}">
                  <a16:creationId xmlns:a16="http://schemas.microsoft.com/office/drawing/2014/main" id="{C4BC213D-4259-4064-9EBB-1498BD78D90C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87;p40">
              <a:extLst>
                <a:ext uri="{FF2B5EF4-FFF2-40B4-BE49-F238E27FC236}">
                  <a16:creationId xmlns:a16="http://schemas.microsoft.com/office/drawing/2014/main" id="{C72DE61F-C36C-D70B-3FDE-22C90EEE93EE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8;p40">
              <a:extLst>
                <a:ext uri="{FF2B5EF4-FFF2-40B4-BE49-F238E27FC236}">
                  <a16:creationId xmlns:a16="http://schemas.microsoft.com/office/drawing/2014/main" id="{917F365E-DA33-1F1A-0651-E394F206F262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89;p40">
              <a:extLst>
                <a:ext uri="{FF2B5EF4-FFF2-40B4-BE49-F238E27FC236}">
                  <a16:creationId xmlns:a16="http://schemas.microsoft.com/office/drawing/2014/main" id="{5B9BF3E0-0AF0-A0E5-3001-6A662F0346BB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4691C8-3D82-C039-6E03-ECB35ABBB2CA}"/>
              </a:ext>
            </a:extLst>
          </p:cNvPr>
          <p:cNvGrpSpPr/>
          <p:nvPr/>
        </p:nvGrpSpPr>
        <p:grpSpPr>
          <a:xfrm>
            <a:off x="5322799" y="1500700"/>
            <a:ext cx="397800" cy="925200"/>
            <a:chOff x="3583700" y="1324700"/>
            <a:chExt cx="397800" cy="925200"/>
          </a:xfrm>
        </p:grpSpPr>
        <p:sp>
          <p:nvSpPr>
            <p:cNvPr id="41" name="Google Shape;1086;p40">
              <a:extLst>
                <a:ext uri="{FF2B5EF4-FFF2-40B4-BE49-F238E27FC236}">
                  <a16:creationId xmlns:a16="http://schemas.microsoft.com/office/drawing/2014/main" id="{25CD7B4C-EE6E-5717-2172-325057DBD010}"/>
                </a:ext>
              </a:extLst>
            </p:cNvPr>
            <p:cNvSpPr/>
            <p:nvPr/>
          </p:nvSpPr>
          <p:spPr>
            <a:xfrm>
              <a:off x="3583700" y="1324700"/>
              <a:ext cx="397800" cy="925200"/>
            </a:xfrm>
            <a:prstGeom prst="roundRect">
              <a:avLst>
                <a:gd name="adj" fmla="val 16667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87;p40">
              <a:extLst>
                <a:ext uri="{FF2B5EF4-FFF2-40B4-BE49-F238E27FC236}">
                  <a16:creationId xmlns:a16="http://schemas.microsoft.com/office/drawing/2014/main" id="{B90EDFD0-7B19-330A-BA81-4ADD30240EB7}"/>
                </a:ext>
              </a:extLst>
            </p:cNvPr>
            <p:cNvSpPr/>
            <p:nvPr/>
          </p:nvSpPr>
          <p:spPr>
            <a:xfrm>
              <a:off x="3675350" y="1420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88;p40">
              <a:extLst>
                <a:ext uri="{FF2B5EF4-FFF2-40B4-BE49-F238E27FC236}">
                  <a16:creationId xmlns:a16="http://schemas.microsoft.com/office/drawing/2014/main" id="{A6C2FB8C-8E77-AB6D-0010-757360F71110}"/>
                </a:ext>
              </a:extLst>
            </p:cNvPr>
            <p:cNvSpPr/>
            <p:nvPr/>
          </p:nvSpPr>
          <p:spPr>
            <a:xfrm>
              <a:off x="3675350" y="1678400"/>
              <a:ext cx="214500" cy="222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89;p40">
              <a:extLst>
                <a:ext uri="{FF2B5EF4-FFF2-40B4-BE49-F238E27FC236}">
                  <a16:creationId xmlns:a16="http://schemas.microsoft.com/office/drawing/2014/main" id="{933181BC-4433-F235-7396-B0E066FE7F0C}"/>
                </a:ext>
              </a:extLst>
            </p:cNvPr>
            <p:cNvSpPr/>
            <p:nvPr/>
          </p:nvSpPr>
          <p:spPr>
            <a:xfrm>
              <a:off x="3675350" y="1935900"/>
              <a:ext cx="214500" cy="22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130;p40">
            <a:extLst>
              <a:ext uri="{FF2B5EF4-FFF2-40B4-BE49-F238E27FC236}">
                <a16:creationId xmlns:a16="http://schemas.microsoft.com/office/drawing/2014/main" id="{B34343ED-DF6D-B1DF-B709-AD1B79A6D807}"/>
              </a:ext>
            </a:extLst>
          </p:cNvPr>
          <p:cNvSpPr/>
          <p:nvPr/>
        </p:nvSpPr>
        <p:spPr>
          <a:xfrm>
            <a:off x="1924050" y="2937068"/>
            <a:ext cx="4991100" cy="39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133;p40">
            <a:extLst>
              <a:ext uri="{FF2B5EF4-FFF2-40B4-BE49-F238E27FC236}">
                <a16:creationId xmlns:a16="http://schemas.microsoft.com/office/drawing/2014/main" id="{E3FE1D35-AA9E-4F78-B710-A0B0A5C792B9}"/>
              </a:ext>
            </a:extLst>
          </p:cNvPr>
          <p:cNvSpPr txBox="1">
            <a:spLocks/>
          </p:cNvSpPr>
          <p:nvPr/>
        </p:nvSpPr>
        <p:spPr>
          <a:xfrm>
            <a:off x="3404235" y="3302362"/>
            <a:ext cx="2072001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Font typeface="Roboto Condensed Light"/>
              <a:buNone/>
            </a:pPr>
            <a:r>
              <a:rPr lang="es-ES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Doble recubrimiento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139" name="Google Shape;1139;p41"/>
          <p:cNvSpPr txBox="1">
            <a:spLocks noGrp="1"/>
          </p:cNvSpPr>
          <p:nvPr>
            <p:ph type="title" idx="4294967295"/>
          </p:nvPr>
        </p:nvSpPr>
        <p:spPr>
          <a:xfrm>
            <a:off x="0" y="230188"/>
            <a:ext cx="1644650" cy="271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</a:t>
            </a:r>
            <a:endParaRPr/>
          </a:p>
        </p:txBody>
      </p:sp>
      <p:sp>
        <p:nvSpPr>
          <p:cNvPr id="1141" name="Google Shape;1141;p41"/>
          <p:cNvSpPr txBox="1">
            <a:spLocks noGrp="1"/>
          </p:cNvSpPr>
          <p:nvPr>
            <p:ph type="subTitle" idx="4294967295"/>
          </p:nvPr>
        </p:nvSpPr>
        <p:spPr>
          <a:xfrm>
            <a:off x="0" y="4508500"/>
            <a:ext cx="6969125" cy="552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También hay señales absolutas, de distancia, de entrada/salida, automáticas o semiautomáticas, o maniobras.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2" name="Google Shape;1142;p41"/>
          <p:cNvSpPr txBox="1">
            <a:spLocks noGrp="1"/>
          </p:cNvSpPr>
          <p:nvPr>
            <p:ph type="body" idx="4294967295"/>
          </p:nvPr>
        </p:nvSpPr>
        <p:spPr>
          <a:xfrm>
            <a:off x="2734605" y="2365146"/>
            <a:ext cx="3200400" cy="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dos </a:t>
            </a: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aspectos</a:t>
            </a:r>
            <a:endParaRPr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61" name="Google Shape;1161;p41"/>
          <p:cNvSpPr txBox="1">
            <a:spLocks noGrp="1"/>
          </p:cNvSpPr>
          <p:nvPr>
            <p:ph type="body" idx="4294967295"/>
          </p:nvPr>
        </p:nvSpPr>
        <p:spPr>
          <a:xfrm>
            <a:off x="2626322" y="754500"/>
            <a:ext cx="341696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Señales de tres aspectos</a:t>
            </a:r>
            <a:endParaRPr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3" name="Google Shape;1143;p41"/>
          <p:cNvSpPr/>
          <p:nvPr/>
        </p:nvSpPr>
        <p:spPr>
          <a:xfrm>
            <a:off x="297750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/>
          <p:nvPr/>
        </p:nvSpPr>
        <p:spPr>
          <a:xfrm>
            <a:off x="389400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41"/>
          <p:cNvSpPr/>
          <p:nvPr/>
        </p:nvSpPr>
        <p:spPr>
          <a:xfrm>
            <a:off x="389400" y="16784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/>
          <p:nvPr/>
        </p:nvSpPr>
        <p:spPr>
          <a:xfrm>
            <a:off x="389400" y="193590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1"/>
          <p:cNvSpPr/>
          <p:nvPr/>
        </p:nvSpPr>
        <p:spPr>
          <a:xfrm>
            <a:off x="6308475" y="1302475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1"/>
          <p:cNvSpPr/>
          <p:nvPr/>
        </p:nvSpPr>
        <p:spPr>
          <a:xfrm>
            <a:off x="6400125" y="1398675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1"/>
          <p:cNvSpPr/>
          <p:nvPr/>
        </p:nvSpPr>
        <p:spPr>
          <a:xfrm>
            <a:off x="6400125" y="1656175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1"/>
          <p:cNvSpPr/>
          <p:nvPr/>
        </p:nvSpPr>
        <p:spPr>
          <a:xfrm>
            <a:off x="6400125" y="1913675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1"/>
          <p:cNvSpPr/>
          <p:nvPr/>
        </p:nvSpPr>
        <p:spPr>
          <a:xfrm>
            <a:off x="3364525" y="1324700"/>
            <a:ext cx="397800" cy="9252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1"/>
          <p:cNvSpPr/>
          <p:nvPr/>
        </p:nvSpPr>
        <p:spPr>
          <a:xfrm>
            <a:off x="3456175" y="142090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1"/>
          <p:cNvSpPr/>
          <p:nvPr/>
        </p:nvSpPr>
        <p:spPr>
          <a:xfrm>
            <a:off x="3456175" y="1678400"/>
            <a:ext cx="214500" cy="222000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1"/>
          <p:cNvSpPr/>
          <p:nvPr/>
        </p:nvSpPr>
        <p:spPr>
          <a:xfrm>
            <a:off x="3456175" y="193590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41"/>
          <p:cNvSpPr/>
          <p:nvPr/>
        </p:nvSpPr>
        <p:spPr>
          <a:xfrm>
            <a:off x="1645200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41"/>
          <p:cNvSpPr/>
          <p:nvPr/>
        </p:nvSpPr>
        <p:spPr>
          <a:xfrm>
            <a:off x="1736850" y="3348450"/>
            <a:ext cx="214500" cy="2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1"/>
          <p:cNvSpPr/>
          <p:nvPr/>
        </p:nvSpPr>
        <p:spPr>
          <a:xfrm>
            <a:off x="1736850" y="3605950"/>
            <a:ext cx="214500" cy="222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41"/>
          <p:cNvSpPr txBox="1"/>
          <p:nvPr/>
        </p:nvSpPr>
        <p:spPr>
          <a:xfrm>
            <a:off x="730150" y="1119806"/>
            <a:ext cx="26688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>
                <a:sym typeface="Roboto Condensed"/>
              </a:rPr>
              <a:t>Vía libre: </a:t>
            </a:r>
            <a:r>
              <a:rPr lang="en" b="0">
                <a:sym typeface="Roboto Condensed"/>
              </a:rPr>
              <a:t>Autoriza a seguir la marcha y la próxima está a vía libre o precaución.</a:t>
            </a:r>
            <a:endParaRPr b="0" dirty="0">
              <a:sym typeface="Roboto Condensed"/>
            </a:endParaRPr>
          </a:p>
        </p:txBody>
      </p:sp>
      <p:sp>
        <p:nvSpPr>
          <p:cNvPr id="1159" name="Google Shape;1159;p41"/>
          <p:cNvSpPr txBox="1"/>
          <p:nvPr/>
        </p:nvSpPr>
        <p:spPr>
          <a:xfrm>
            <a:off x="3868875" y="1324700"/>
            <a:ext cx="24396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Precaución: </a:t>
            </a:r>
            <a:r>
              <a:rPr lang="en" b="0" dirty="0">
                <a:sym typeface="Roboto Condensed"/>
              </a:rPr>
              <a:t>La próxima señal está a peligro.</a:t>
            </a:r>
            <a:endParaRPr b="0" dirty="0">
              <a:sym typeface="Roboto Condensed"/>
            </a:endParaRPr>
          </a:p>
        </p:txBody>
      </p:sp>
      <p:sp>
        <p:nvSpPr>
          <p:cNvPr id="1160" name="Google Shape;1160;p41"/>
          <p:cNvSpPr txBox="1"/>
          <p:nvPr/>
        </p:nvSpPr>
        <p:spPr>
          <a:xfrm>
            <a:off x="6763500" y="1556450"/>
            <a:ext cx="23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Peligro: </a:t>
            </a:r>
            <a:r>
              <a:rPr lang="en" b="0" dirty="0">
                <a:sym typeface="Roboto Condensed"/>
              </a:rPr>
              <a:t>Obliga a parar.</a:t>
            </a:r>
            <a:endParaRPr b="0" dirty="0">
              <a:sym typeface="Roboto Condensed"/>
            </a:endParaRPr>
          </a:p>
        </p:txBody>
      </p:sp>
      <p:sp>
        <p:nvSpPr>
          <p:cNvPr id="1162" name="Google Shape;1162;p41"/>
          <p:cNvSpPr txBox="1"/>
          <p:nvPr/>
        </p:nvSpPr>
        <p:spPr>
          <a:xfrm>
            <a:off x="2121800" y="3250150"/>
            <a:ext cx="25221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 Light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Vía libre: </a:t>
            </a:r>
            <a:r>
              <a:rPr lang="en" b="0" dirty="0">
                <a:sym typeface="Roboto Condensed"/>
              </a:rPr>
              <a:t>Autoriza a seguir la marcha. </a:t>
            </a:r>
            <a:endParaRPr b="0" dirty="0">
              <a:sym typeface="Roboto Condensed"/>
            </a:endParaRPr>
          </a:p>
        </p:txBody>
      </p:sp>
      <p:sp>
        <p:nvSpPr>
          <p:cNvPr id="1163" name="Google Shape;1163;p41"/>
          <p:cNvSpPr txBox="1"/>
          <p:nvPr/>
        </p:nvSpPr>
        <p:spPr>
          <a:xfrm>
            <a:off x="5431650" y="3339388"/>
            <a:ext cx="25221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Clr>
                <a:srgbClr val="C7D3E6"/>
              </a:buClr>
              <a:buSzPts val="2400"/>
              <a:buFont typeface="Roboto Condensed Light"/>
              <a:buNone/>
              <a:defRPr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defRPr>
            </a:lvl1pPr>
            <a:lvl2pPr marL="914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2pPr>
            <a:lvl3pPr marL="1371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3pPr>
            <a:lvl4pPr marL="18288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4pPr>
            <a:lvl5pPr marL="22860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5pPr>
            <a:lvl6pPr marL="27432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6pPr>
            <a:lvl7pPr marL="32004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7pPr>
            <a:lvl8pPr marL="3657600" indent="-381000">
              <a:spcBef>
                <a:spcPts val="1000"/>
              </a:spcBef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8pPr>
            <a:lvl9pPr marL="4114800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</a:defRPr>
            </a:lvl9pPr>
          </a:lstStyle>
          <a:p>
            <a:r>
              <a:rPr lang="en" dirty="0">
                <a:sym typeface="Roboto Condensed"/>
              </a:rPr>
              <a:t>Peligro: </a:t>
            </a:r>
            <a:r>
              <a:rPr lang="en" b="0" dirty="0">
                <a:sym typeface="Roboto Condensed"/>
              </a:rPr>
              <a:t>Obliga a parar.</a:t>
            </a:r>
            <a:endParaRPr b="0" dirty="0">
              <a:sym typeface="Roboto Condensed"/>
            </a:endParaRPr>
          </a:p>
        </p:txBody>
      </p:sp>
      <p:sp>
        <p:nvSpPr>
          <p:cNvPr id="1164" name="Google Shape;1164;p41"/>
          <p:cNvSpPr/>
          <p:nvPr/>
        </p:nvSpPr>
        <p:spPr>
          <a:xfrm>
            <a:off x="5026225" y="3250150"/>
            <a:ext cx="397800" cy="669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1"/>
          <p:cNvSpPr/>
          <p:nvPr/>
        </p:nvSpPr>
        <p:spPr>
          <a:xfrm>
            <a:off x="5117875" y="3348450"/>
            <a:ext cx="214500" cy="222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1"/>
          <p:cNvSpPr/>
          <p:nvPr/>
        </p:nvSpPr>
        <p:spPr>
          <a:xfrm>
            <a:off x="5117875" y="3605950"/>
            <a:ext cx="214500" cy="22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Simplificación de señales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41C4F0C6-8C10-68A4-C920-6B5C7F9B8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3" y="1651642"/>
            <a:ext cx="3885443" cy="2247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A285BF6-D04A-9DE2-40D0-A83558D0F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9881" y="1702182"/>
            <a:ext cx="48006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3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enclavamientos</a:t>
            </a:r>
            <a:endParaRPr dirty="0"/>
          </a:p>
        </p:txBody>
      </p:sp>
      <p:sp>
        <p:nvSpPr>
          <p:cNvPr id="1067" name="Google Shape;1067;p32"/>
          <p:cNvSpPr txBox="1">
            <a:spLocks noGrp="1"/>
          </p:cNvSpPr>
          <p:nvPr>
            <p:ph type="body" idx="1"/>
          </p:nvPr>
        </p:nvSpPr>
        <p:spPr>
          <a:xfrm>
            <a:off x="7081800" y="615150"/>
            <a:ext cx="20622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F5378"/>
                </a:solidFill>
              </a:rPr>
              <a:t>Ruta: camino entre dos semáforos consecutivos.</a:t>
            </a:r>
            <a:endParaRPr sz="1800">
              <a:solidFill>
                <a:srgbClr val="3F5378"/>
              </a:solidFill>
            </a:endParaRPr>
          </a:p>
        </p:txBody>
      </p:sp>
      <p:sp>
        <p:nvSpPr>
          <p:cNvPr id="1017" name="Google Shape;1017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018" name="Google Shape;1018;p3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2"/>
          <p:cNvSpPr/>
          <p:nvPr/>
        </p:nvSpPr>
        <p:spPr>
          <a:xfrm>
            <a:off x="7010511" y="84515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69" name="Google Shape;1069;p32"/>
          <p:cNvGraphicFramePr/>
          <p:nvPr>
            <p:extLst>
              <p:ext uri="{D42A27DB-BD31-4B8C-83A1-F6EECF244321}">
                <p14:modId xmlns:p14="http://schemas.microsoft.com/office/powerpoint/2010/main" val="3428643353"/>
              </p:ext>
            </p:extLst>
          </p:nvPr>
        </p:nvGraphicFramePr>
        <p:xfrm>
          <a:off x="5461730" y="1540347"/>
          <a:ext cx="3240140" cy="2758000"/>
        </p:xfrm>
        <a:graphic>
          <a:graphicData uri="http://schemas.openxmlformats.org/drawingml/2006/table">
            <a:tbl>
              <a:tblPr>
                <a:noFill/>
                <a:tableStyleId>{7FA456C7-4730-40BB-AE29-BF47014E1B0D}</a:tableStyleId>
              </a:tblPr>
              <a:tblGrid>
                <a:gridCol w="398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inicial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Señal final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Cambio</a:t>
                      </a:r>
                      <a:endParaRPr sz="120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Ruta bloqueante</a:t>
                      </a:r>
                      <a:endParaRPr sz="120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1" i="0" u="none" strike="noStrike" cap="none" dirty="0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sz="1400" b="1" i="0" u="none" strike="noStrike" cap="none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 R3 R4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R2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R3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R3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R4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R4</a:t>
                      </a:r>
                      <a:endParaRPr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27BA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</a:t>
                      </a:r>
                      <a:endParaRPr b="1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rgbClr val="FF9800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R1 R2 R3</a:t>
                      </a:r>
                      <a:endParaRPr b="1" dirty="0">
                        <a:solidFill>
                          <a:srgbClr val="C27BA0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A515F78D-7BC7-5F10-C6FF-11D387CC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9" y="1991899"/>
            <a:ext cx="5067013" cy="230644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63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ACG</a:t>
            </a:r>
            <a:endParaRPr sz="3600" dirty="0"/>
          </a:p>
        </p:txBody>
      </p:sp>
      <p:sp>
        <p:nvSpPr>
          <p:cNvPr id="2813" name="Google Shape;2813;p63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Automatic Code Generator</a:t>
            </a:r>
            <a:endParaRPr sz="2400" dirty="0"/>
          </a:p>
        </p:txBody>
      </p:sp>
      <p:sp>
        <p:nvSpPr>
          <p:cNvPr id="2814" name="Google Shape;2814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815" name="Google Shape;2815;p63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body" idx="4294967295"/>
          </p:nvPr>
        </p:nvSpPr>
        <p:spPr>
          <a:xfrm>
            <a:off x="0" y="1279525"/>
            <a:ext cx="8631238" cy="3146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(UBA 2017)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Especialista en sistemas embebidos (UBA 2018)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Magister en sistemas embebidos (UBA 2020)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Miembro de GICSAFe desde diciembre 2017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Doctorando en ingeniería (PhD 2020-2025)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Becas: UBACyT(Maestría) y CONICET(PhD)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Ingeniero Electrónico en Australian Rail Technology (desde 2022).</a:t>
            </a:r>
            <a:endParaRPr u="sng" dirty="0"/>
          </a:p>
        </p:txBody>
      </p:sp>
      <p:sp>
        <p:nvSpPr>
          <p:cNvPr id="213" name="Google Shape;213;p15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0605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mi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ctrTitle" idx="4294967295"/>
          </p:nvPr>
        </p:nvSpPr>
        <p:spPr>
          <a:xfrm>
            <a:off x="0" y="500063"/>
            <a:ext cx="4951413" cy="9890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F5378"/>
                </a:solidFill>
              </a:rPr>
              <a:t>Mg. Ing. Martin N. Menéndez</a:t>
            </a:r>
            <a:endParaRPr sz="2400" dirty="0">
              <a:solidFill>
                <a:srgbClr val="3F5378"/>
              </a:solidFill>
            </a:endParaRPr>
          </a:p>
        </p:txBody>
      </p:sp>
      <p:pic>
        <p:nvPicPr>
          <p:cNvPr id="215" name="Google Shape;215;p15"/>
          <p:cNvPicPr preferRelativeResize="0"/>
          <p:nvPr/>
        </p:nvPicPr>
        <p:blipFill rotWithShape="1">
          <a:blip r:embed="rId3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Criterio de selección de plataforma</a:t>
            </a:r>
            <a:endParaRPr/>
          </a:p>
        </p:txBody>
      </p:sp>
      <p:sp>
        <p:nvSpPr>
          <p:cNvPr id="2095" name="Google Shape;2095;p45"/>
          <p:cNvSpPr txBox="1">
            <a:spLocks noGrp="1"/>
          </p:cNvSpPr>
          <p:nvPr>
            <p:ph type="body" idx="1"/>
          </p:nvPr>
        </p:nvSpPr>
        <p:spPr>
          <a:xfrm>
            <a:off x="4295924" y="3396000"/>
            <a:ext cx="3679293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Más conveniente para redundar.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Determinístico, es HW puro.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Mayor control de la latencia.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 dirty="0"/>
              <a:t>Concurrencia real.</a:t>
            </a:r>
            <a:endParaRPr sz="18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092" name="Google Shape;2092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094" name="Google Shape;2094;p45"/>
          <p:cNvSpPr txBox="1">
            <a:spLocks noGrp="1"/>
          </p:cNvSpPr>
          <p:nvPr>
            <p:ph type="subTitle" idx="4294967295"/>
          </p:nvPr>
        </p:nvSpPr>
        <p:spPr>
          <a:xfrm>
            <a:off x="0" y="1346200"/>
            <a:ext cx="3908425" cy="836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 esencial utilizar redundancias 2oo3</a:t>
            </a:r>
            <a:endParaRPr sz="18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8" name="Google Shape;2098;p45"/>
          <p:cNvSpPr txBox="1">
            <a:spLocks noGrp="1"/>
          </p:cNvSpPr>
          <p:nvPr>
            <p:ph type="body" idx="4294967295"/>
          </p:nvPr>
        </p:nvSpPr>
        <p:spPr>
          <a:xfrm>
            <a:off x="0" y="3411538"/>
            <a:ext cx="4221163" cy="1539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Necesitamos más de 1 uC.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Difícil de asegurar determinismo.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Difícil de determinar la latencia.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9" name="Google Shape;2099;p45"/>
          <p:cNvSpPr txBox="1">
            <a:spLocks noGrp="1"/>
          </p:cNvSpPr>
          <p:nvPr>
            <p:ph type="subTitle" idx="4294967295"/>
          </p:nvPr>
        </p:nvSpPr>
        <p:spPr>
          <a:xfrm>
            <a:off x="0" y="2490788"/>
            <a:ext cx="471488" cy="4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μC</a:t>
            </a:r>
            <a:endParaRPr sz="18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00" name="Google Shape;2100;p45"/>
          <p:cNvSpPr txBox="1">
            <a:spLocks noGrp="1"/>
          </p:cNvSpPr>
          <p:nvPr>
            <p:ph type="subTitle" idx="4294967295"/>
          </p:nvPr>
        </p:nvSpPr>
        <p:spPr>
          <a:xfrm>
            <a:off x="6038850" y="1346200"/>
            <a:ext cx="3105150" cy="836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¡La cantidad de componentes crece enormemente!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3" name="Google Shape;2093;p45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6" name="Google Shape;209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4975" y="2030962"/>
            <a:ext cx="1201701" cy="1201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437" y="2103475"/>
            <a:ext cx="1201676" cy="12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860" name="Google Shape;2860;p65"/>
          <p:cNvSpPr txBox="1">
            <a:spLocks noGrp="1"/>
          </p:cNvSpPr>
          <p:nvPr>
            <p:ph type="title" idx="4294967295"/>
          </p:nvPr>
        </p:nvSpPr>
        <p:spPr>
          <a:xfrm>
            <a:off x="0" y="135593"/>
            <a:ext cx="1392625" cy="42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Arty Z7 20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A7C2DE-8AA7-5811-E535-06A9A9C40255}"/>
              </a:ext>
            </a:extLst>
          </p:cNvPr>
          <p:cNvGrpSpPr/>
          <p:nvPr/>
        </p:nvGrpSpPr>
        <p:grpSpPr>
          <a:xfrm>
            <a:off x="899500" y="662775"/>
            <a:ext cx="6718500" cy="4131525"/>
            <a:chOff x="406800" y="1120275"/>
            <a:chExt cx="6718500" cy="4131525"/>
          </a:xfrm>
        </p:grpSpPr>
        <p:sp>
          <p:nvSpPr>
            <p:cNvPr id="2865" name="Google Shape;2865;p65"/>
            <p:cNvSpPr txBox="1"/>
            <p:nvPr/>
          </p:nvSpPr>
          <p:spPr>
            <a:xfrm>
              <a:off x="406800" y="2870150"/>
              <a:ext cx="1236000" cy="6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600"/>
                </a:spcBef>
                <a:spcAft>
                  <a:spcPts val="1000"/>
                </a:spcAft>
                <a:buNone/>
              </a:pPr>
              <a:r>
                <a:rPr lang="en" sz="2400" b="1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Ethernet</a:t>
              </a:r>
              <a:endParaRPr sz="24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EEA1F6B-A25A-BAEC-99D6-93B7015754EE}"/>
                </a:ext>
              </a:extLst>
            </p:cNvPr>
            <p:cNvGrpSpPr/>
            <p:nvPr/>
          </p:nvGrpSpPr>
          <p:grpSpPr>
            <a:xfrm>
              <a:off x="670800" y="1120275"/>
              <a:ext cx="6454500" cy="4131525"/>
              <a:chOff x="670800" y="1120275"/>
              <a:chExt cx="6454500" cy="4131525"/>
            </a:xfrm>
          </p:grpSpPr>
          <p:pic>
            <p:nvPicPr>
              <p:cNvPr id="2863" name="Google Shape;2863;p6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392625" y="1433500"/>
                <a:ext cx="4914049" cy="36036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64" name="Google Shape;2864;p65"/>
              <p:cNvSpPr txBox="1"/>
              <p:nvPr/>
            </p:nvSpPr>
            <p:spPr>
              <a:xfrm>
                <a:off x="910275" y="1735575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USB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6" name="Google Shape;2866;p65"/>
              <p:cNvSpPr txBox="1"/>
              <p:nvPr/>
            </p:nvSpPr>
            <p:spPr>
              <a:xfrm>
                <a:off x="2791450" y="1120275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HDMI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7" name="Google Shape;2867;p65"/>
              <p:cNvSpPr txBox="1"/>
              <p:nvPr/>
            </p:nvSpPr>
            <p:spPr>
              <a:xfrm>
                <a:off x="4498025" y="1158775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Pines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8" name="Google Shape;2868;p65"/>
              <p:cNvSpPr txBox="1"/>
              <p:nvPr/>
            </p:nvSpPr>
            <p:spPr>
              <a:xfrm>
                <a:off x="4406175" y="4636500"/>
                <a:ext cx="14109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Botones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9" name="Google Shape;2869;p65"/>
              <p:cNvSpPr txBox="1"/>
              <p:nvPr/>
            </p:nvSpPr>
            <p:spPr>
              <a:xfrm>
                <a:off x="6060900" y="3485450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SD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0" name="Google Shape;2870;p65"/>
              <p:cNvSpPr txBox="1"/>
              <p:nvPr/>
            </p:nvSpPr>
            <p:spPr>
              <a:xfrm>
                <a:off x="6060900" y="3001675"/>
                <a:ext cx="7326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SPI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1" name="Google Shape;2871;p65"/>
              <p:cNvSpPr txBox="1"/>
              <p:nvPr/>
            </p:nvSpPr>
            <p:spPr>
              <a:xfrm>
                <a:off x="670800" y="3485450"/>
                <a:ext cx="9720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Audio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2" name="Google Shape;2872;p65"/>
              <p:cNvSpPr txBox="1"/>
              <p:nvPr/>
            </p:nvSpPr>
            <p:spPr>
              <a:xfrm>
                <a:off x="3178625" y="4636500"/>
                <a:ext cx="1319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Switches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73" name="Google Shape;2873;p65"/>
              <p:cNvSpPr txBox="1"/>
              <p:nvPr/>
            </p:nvSpPr>
            <p:spPr>
              <a:xfrm>
                <a:off x="6060900" y="2154850"/>
                <a:ext cx="1064400" cy="61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1000"/>
                  </a:spcAft>
                  <a:buNone/>
                </a:pPr>
                <a:r>
                  <a:rPr lang="en" sz="2400" b="1">
                    <a:solidFill>
                      <a:srgbClr val="263248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Pines</a:t>
                </a:r>
                <a:endParaRPr sz="2400" b="1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186" name="Google Shape;2186;p48"/>
          <p:cNvSpPr txBox="1">
            <a:spLocks noGrp="1"/>
          </p:cNvSpPr>
          <p:nvPr>
            <p:ph type="title" idx="4294967295"/>
          </p:nvPr>
        </p:nvSpPr>
        <p:spPr>
          <a:xfrm>
            <a:off x="-75627" y="-44282"/>
            <a:ext cx="1567543" cy="766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Arquitectura</a:t>
            </a:r>
            <a:endParaRPr dirty="0"/>
          </a:p>
        </p:txBody>
      </p:sp>
      <p:sp>
        <p:nvSpPr>
          <p:cNvPr id="2191" name="Google Shape;2191;p48"/>
          <p:cNvSpPr txBox="1">
            <a:spLocks noGrp="1"/>
          </p:cNvSpPr>
          <p:nvPr>
            <p:ph type="body" idx="4294967295"/>
          </p:nvPr>
        </p:nvSpPr>
        <p:spPr>
          <a:xfrm>
            <a:off x="7183438" y="558800"/>
            <a:ext cx="1960562" cy="600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4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propuesto en el marco de este trabajo.</a:t>
            </a:r>
            <a:endParaRPr sz="14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2" name="Google Shape;2192;p48"/>
          <p:cNvSpPr/>
          <p:nvPr/>
        </p:nvSpPr>
        <p:spPr>
          <a:xfrm>
            <a:off x="6864511" y="67012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DDB46AA-6581-6F58-A2B1-3C63C8665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378" y="858837"/>
            <a:ext cx="4169672" cy="362103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Bloqueo de máquina de cambios por ocupación</a:t>
            </a:r>
            <a:endParaRPr/>
          </a:p>
        </p:txBody>
      </p:sp>
      <p:sp>
        <p:nvSpPr>
          <p:cNvPr id="2242" name="Google Shape;2242;p51"/>
          <p:cNvSpPr txBox="1">
            <a:spLocks noGrp="1"/>
          </p:cNvSpPr>
          <p:nvPr>
            <p:ph type="body" idx="1"/>
          </p:nvPr>
        </p:nvSpPr>
        <p:spPr>
          <a:xfrm>
            <a:off x="398550" y="1535700"/>
            <a:ext cx="8346900" cy="8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 dirty="0">
                <a:solidFill>
                  <a:srgbClr val="000000"/>
                </a:solidFill>
              </a:rPr>
              <a:t> la conmutación del </a:t>
            </a:r>
            <a:r>
              <a:rPr lang="en" dirty="0">
                <a:solidFill>
                  <a:srgbClr val="FF9800"/>
                </a:solidFill>
              </a:rPr>
              <a:t>comando</a:t>
            </a:r>
            <a:r>
              <a:rPr lang="en" dirty="0">
                <a:solidFill>
                  <a:srgbClr val="000000"/>
                </a:solidFill>
              </a:rPr>
              <a:t> si los sectores de detección que protegen la cambio se encuentran </a:t>
            </a: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ocupados</a:t>
            </a:r>
            <a:endParaRPr b="1" dirty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36" name="Google Shape;2236;p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237" name="Google Shape;2237;p5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DB488B0-B146-1283-05A6-E1D7A0EF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961" y="2431500"/>
            <a:ext cx="5610780" cy="181253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5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 de rutas y bloqueo de cambios en ruta</a:t>
            </a:r>
            <a:endParaRPr/>
          </a:p>
        </p:txBody>
      </p:sp>
      <p:sp>
        <p:nvSpPr>
          <p:cNvPr id="2260" name="Google Shape;2260;p52"/>
          <p:cNvSpPr txBox="1">
            <a:spLocks noGrp="1"/>
          </p:cNvSpPr>
          <p:nvPr>
            <p:ph type="body" idx="1"/>
          </p:nvPr>
        </p:nvSpPr>
        <p:spPr>
          <a:xfrm>
            <a:off x="0" y="1388875"/>
            <a:ext cx="9144000" cy="9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Inhibe</a:t>
            </a:r>
            <a:r>
              <a:rPr lang="en" dirty="0">
                <a:solidFill>
                  <a:srgbClr val="000000"/>
                </a:solidFill>
              </a:rPr>
              <a:t> la conmutación del </a:t>
            </a:r>
            <a:r>
              <a:rPr lang="en" dirty="0">
                <a:solidFill>
                  <a:srgbClr val="FF9800"/>
                </a:solidFill>
              </a:rPr>
              <a:t>comando</a:t>
            </a:r>
            <a:r>
              <a:rPr lang="en" dirty="0">
                <a:solidFill>
                  <a:srgbClr val="000000"/>
                </a:solidFill>
              </a:rPr>
              <a:t> de los cambios involucrados y protege las </a:t>
            </a:r>
            <a:r>
              <a:rPr lang="en" dirty="0">
                <a:solidFill>
                  <a:srgbClr val="FF0000"/>
                </a:solidFill>
              </a:rPr>
              <a:t>señales conflictivas</a:t>
            </a:r>
            <a:r>
              <a:rPr lang="en"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254" name="Google Shape;2254;p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255" name="Google Shape;2255;p52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52"/>
          <p:cNvSpPr txBox="1"/>
          <p:nvPr/>
        </p:nvSpPr>
        <p:spPr>
          <a:xfrm>
            <a:off x="6467300" y="2555275"/>
            <a:ext cx="2657400" cy="1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Rutas:</a:t>
            </a:r>
            <a:r>
              <a:rPr lang="en" sz="24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Pedidas o canceladas desde la mesa de mando</a:t>
            </a:r>
            <a:endParaRPr dirty="0"/>
          </a:p>
        </p:txBody>
      </p:sp>
      <p:pic>
        <p:nvPicPr>
          <p:cNvPr id="3" name="Picture 2" descr="A screen shot of a game&#10;&#10;Description automatically generated">
            <a:extLst>
              <a:ext uri="{FF2B5EF4-FFF2-40B4-BE49-F238E27FC236}">
                <a16:creationId xmlns:a16="http://schemas.microsoft.com/office/drawing/2014/main" id="{C594D17A-59FE-5216-9521-371064EE4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5" y="2218212"/>
            <a:ext cx="6389075" cy="233522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5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aproximación</a:t>
            </a:r>
            <a:endParaRPr/>
          </a:p>
        </p:txBody>
      </p:sp>
      <p:sp>
        <p:nvSpPr>
          <p:cNvPr id="2290" name="Google Shape;2290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291" name="Google Shape;2291;p53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00466-3C88-F482-290F-DC83328DFF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3486" y="4500901"/>
            <a:ext cx="5661528" cy="579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881AE-650A-B274-E456-EDEBD63308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0500" y="1448686"/>
            <a:ext cx="8763000" cy="29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5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5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Protección por solape</a:t>
            </a:r>
            <a:endParaRPr/>
          </a:p>
        </p:txBody>
      </p:sp>
      <p:sp>
        <p:nvSpPr>
          <p:cNvPr id="2492" name="Google Shape;2492;p57"/>
          <p:cNvSpPr txBox="1">
            <a:spLocks noGrp="1"/>
          </p:cNvSpPr>
          <p:nvPr>
            <p:ph type="body" idx="1"/>
          </p:nvPr>
        </p:nvSpPr>
        <p:spPr>
          <a:xfrm>
            <a:off x="142875" y="1433300"/>
            <a:ext cx="89625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Protegen al tren de la eventualidad de no frenar en la señal de destino, </a:t>
            </a:r>
            <a:r>
              <a:rPr lang="en">
                <a:solidFill>
                  <a:srgbClr val="FF0000"/>
                </a:solidFill>
              </a:rPr>
              <a:t>bloqueando</a:t>
            </a:r>
            <a:r>
              <a:rPr lang="en">
                <a:solidFill>
                  <a:schemeClr val="dk1"/>
                </a:solidFill>
              </a:rPr>
              <a:t> los cambios siguientes y las </a:t>
            </a:r>
            <a:r>
              <a:rPr lang="en">
                <a:solidFill>
                  <a:srgbClr val="FF0000"/>
                </a:solidFill>
              </a:rPr>
              <a:t>señales conflictivas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86" name="Google Shape;2486;p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487" name="Google Shape;2487;p5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815B08EA-F456-8C4A-9F18-C6810F04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5234"/>
            <a:ext cx="9144000" cy="168263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5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60120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Liberación secuencial</a:t>
            </a:r>
            <a:endParaRPr/>
          </a:p>
        </p:txBody>
      </p:sp>
      <p:sp>
        <p:nvSpPr>
          <p:cNvPr id="2539" name="Google Shape;2539;p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540" name="Google Shape;2540;p58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diagram of a game&#10;&#10;Description automatically generated with medium confidence">
            <a:extLst>
              <a:ext uri="{FF2B5EF4-FFF2-40B4-BE49-F238E27FC236}">
                <a16:creationId xmlns:a16="http://schemas.microsoft.com/office/drawing/2014/main" id="{F9552D99-4A3D-C592-954A-E92BBC81E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0829"/>
            <a:ext cx="9144000" cy="264318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8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681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Redundancia por votación 2oo3</a:t>
            </a:r>
            <a:endParaRPr dirty="0"/>
          </a:p>
        </p:txBody>
      </p:sp>
      <p:sp>
        <p:nvSpPr>
          <p:cNvPr id="3434" name="Google Shape;3434;p85"/>
          <p:cNvSpPr txBox="1">
            <a:spLocks noGrp="1"/>
          </p:cNvSpPr>
          <p:nvPr>
            <p:ph type="sldNum" idx="12"/>
          </p:nvPr>
        </p:nvSpPr>
        <p:spPr>
          <a:xfrm>
            <a:off x="7653975" y="46953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3435" name="Google Shape;3435;p85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436" name="Google Shape;3436;p8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8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8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8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8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8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8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24D05AF-2255-CA10-D73D-7899C74F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8" y="1333887"/>
            <a:ext cx="3533381" cy="3677013"/>
          </a:xfrm>
          <a:prstGeom prst="rect">
            <a:avLst/>
          </a:prstGeom>
        </p:spPr>
      </p:pic>
      <p:pic>
        <p:nvPicPr>
          <p:cNvPr id="7" name="Picture 6" descr="A group of colorful squares&#10;&#10;Description automatically generated">
            <a:extLst>
              <a:ext uri="{FF2B5EF4-FFF2-40B4-BE49-F238E27FC236}">
                <a16:creationId xmlns:a16="http://schemas.microsoft.com/office/drawing/2014/main" id="{9A7F4B83-6B0D-5D55-7F83-32DA8D93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123" y="1393843"/>
            <a:ext cx="4550676" cy="3062137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3C912EF-8973-DFB8-35A5-516AB048F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310" y="500901"/>
            <a:ext cx="2049613" cy="66915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p1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644" name="Google Shape;3644;p104"/>
          <p:cNvSpPr txBox="1">
            <a:spLocks noGrp="1"/>
          </p:cNvSpPr>
          <p:nvPr>
            <p:ph type="title" idx="4294967295"/>
          </p:nvPr>
        </p:nvSpPr>
        <p:spPr>
          <a:xfrm>
            <a:off x="0" y="130175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</a:rPr>
              <a:t>Análisis general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3650" name="Google Shape;3650;p104"/>
          <p:cNvSpPr txBox="1">
            <a:spLocks noGrp="1"/>
          </p:cNvSpPr>
          <p:nvPr>
            <p:ph type="subTitle" idx="4294967295"/>
          </p:nvPr>
        </p:nvSpPr>
        <p:spPr>
          <a:xfrm>
            <a:off x="2622550" y="90488"/>
            <a:ext cx="6521450" cy="49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Diferentes topologías analizadas automáticamente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51" name="Google Shape;3651;p104"/>
          <p:cNvSpPr txBox="1">
            <a:spLocks noGrp="1"/>
          </p:cNvSpPr>
          <p:nvPr>
            <p:ph type="subTitle" idx="4294967295"/>
          </p:nvPr>
        </p:nvSpPr>
        <p:spPr>
          <a:xfrm>
            <a:off x="0" y="4457700"/>
            <a:ext cx="3484563" cy="493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¡En cuestión de segundos!</a:t>
            </a:r>
            <a:endParaRPr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6CB4E38-4E07-A4F1-71DF-9C64017BF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26" y="743276"/>
            <a:ext cx="2395724" cy="976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465FE-421D-30DF-0267-2EBE29DFD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435" y="779593"/>
            <a:ext cx="4427565" cy="532671"/>
          </a:xfrm>
          <a:prstGeom prst="rect">
            <a:avLst/>
          </a:prstGeom>
        </p:spPr>
      </p:pic>
      <p:pic>
        <p:nvPicPr>
          <p:cNvPr id="7" name="Picture 6" descr="A black and white image of lines and dots&#10;&#10;Description automatically generated">
            <a:extLst>
              <a:ext uri="{FF2B5EF4-FFF2-40B4-BE49-F238E27FC236}">
                <a16:creationId xmlns:a16="http://schemas.microsoft.com/office/drawing/2014/main" id="{A648E99F-3958-499D-7239-B876BB4C5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26" y="2557473"/>
            <a:ext cx="5465774" cy="1324335"/>
          </a:xfrm>
          <a:prstGeom prst="rect">
            <a:avLst/>
          </a:prstGeom>
        </p:spPr>
      </p:pic>
      <p:pic>
        <p:nvPicPr>
          <p:cNvPr id="9" name="Picture 8" descr="A close-up of a line&#10;&#10;Description automatically generated">
            <a:extLst>
              <a:ext uri="{FF2B5EF4-FFF2-40B4-BE49-F238E27FC236}">
                <a16:creationId xmlns:a16="http://schemas.microsoft.com/office/drawing/2014/main" id="{B8E7DF16-A0BB-EA2E-8278-3A0827D21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491" y="1340615"/>
            <a:ext cx="4090682" cy="1006750"/>
          </a:xfrm>
          <a:prstGeom prst="rect">
            <a:avLst/>
          </a:prstGeom>
        </p:spPr>
      </p:pic>
      <p:pic>
        <p:nvPicPr>
          <p:cNvPr id="11" name="Picture 10" descr="A hexagon with numbers and lines&#10;&#10;Description automatically generated">
            <a:extLst>
              <a:ext uri="{FF2B5EF4-FFF2-40B4-BE49-F238E27FC236}">
                <a16:creationId xmlns:a16="http://schemas.microsoft.com/office/drawing/2014/main" id="{5138C046-8805-5BDB-E93E-B5D7784C7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763" y="1518862"/>
            <a:ext cx="2417494" cy="903562"/>
          </a:xfrm>
          <a:prstGeom prst="rect">
            <a:avLst/>
          </a:prstGeom>
        </p:spPr>
      </p:pic>
      <p:pic>
        <p:nvPicPr>
          <p:cNvPr id="13" name="Picture 12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8D9CD47D-A44F-BC1D-6757-49E07F585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600" y="2617575"/>
            <a:ext cx="3293215" cy="794246"/>
          </a:xfrm>
          <a:prstGeom prst="rect">
            <a:avLst/>
          </a:prstGeom>
        </p:spPr>
      </p:pic>
      <p:pic>
        <p:nvPicPr>
          <p:cNvPr id="15" name="Picture 14" descr="A diagram of a diagram&#10;&#10;Description automatically generated">
            <a:extLst>
              <a:ext uri="{FF2B5EF4-FFF2-40B4-BE49-F238E27FC236}">
                <a16:creationId xmlns:a16="http://schemas.microsoft.com/office/drawing/2014/main" id="{41EF64A4-750F-D263-757B-BB750F062E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2627" y="3487996"/>
            <a:ext cx="1326356" cy="787625"/>
          </a:xfrm>
          <a:prstGeom prst="rect">
            <a:avLst/>
          </a:prstGeom>
        </p:spPr>
      </p:pic>
      <p:pic>
        <p:nvPicPr>
          <p:cNvPr id="17" name="Picture 16" descr="A black line with green dots and a black line&#10;&#10;Description automatically generated">
            <a:extLst>
              <a:ext uri="{FF2B5EF4-FFF2-40B4-BE49-F238E27FC236}">
                <a16:creationId xmlns:a16="http://schemas.microsoft.com/office/drawing/2014/main" id="{D8D20367-3113-1287-5C2E-28CA5AAEEC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8413" y="4309381"/>
            <a:ext cx="3121335" cy="593961"/>
          </a:xfrm>
          <a:prstGeom prst="rect">
            <a:avLst/>
          </a:prstGeom>
        </p:spPr>
      </p:pic>
      <p:pic>
        <p:nvPicPr>
          <p:cNvPr id="19" name="Picture 18" descr="A black background with green and blue lights&#10;&#10;Description automatically generated">
            <a:extLst>
              <a:ext uri="{FF2B5EF4-FFF2-40B4-BE49-F238E27FC236}">
                <a16:creationId xmlns:a16="http://schemas.microsoft.com/office/drawing/2014/main" id="{343246E9-4EEE-E1CA-5267-0482D184FB2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21233" y="3282027"/>
            <a:ext cx="3428515" cy="6313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A575B7-13B4-C389-73BF-940109191087}"/>
              </a:ext>
            </a:extLst>
          </p:cNvPr>
          <p:cNvSpPr txBox="1"/>
          <p:nvPr/>
        </p:nvSpPr>
        <p:spPr>
          <a:xfrm>
            <a:off x="988230" y="1720110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(1)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18232D-711D-8A62-FFF9-CF994BF8C4B9}"/>
              </a:ext>
            </a:extLst>
          </p:cNvPr>
          <p:cNvSpPr txBox="1"/>
          <p:nvPr/>
        </p:nvSpPr>
        <p:spPr>
          <a:xfrm>
            <a:off x="4601639" y="96726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(2)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0D32E1-D646-1857-62FB-1A5EA82A18B4}"/>
              </a:ext>
            </a:extLst>
          </p:cNvPr>
          <p:cNvSpPr txBox="1"/>
          <p:nvPr/>
        </p:nvSpPr>
        <p:spPr>
          <a:xfrm>
            <a:off x="1726799" y="2839377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(3)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021DFC-4D39-A579-4D3E-A23AFC37928D}"/>
              </a:ext>
            </a:extLst>
          </p:cNvPr>
          <p:cNvSpPr txBox="1"/>
          <p:nvPr/>
        </p:nvSpPr>
        <p:spPr>
          <a:xfrm>
            <a:off x="8181366" y="143562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(4)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E12462-CC4E-8744-F609-D669A5B23A1C}"/>
              </a:ext>
            </a:extLst>
          </p:cNvPr>
          <p:cNvSpPr txBox="1"/>
          <p:nvPr/>
        </p:nvSpPr>
        <p:spPr>
          <a:xfrm>
            <a:off x="4727752" y="2886011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(9)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2A257D-7614-A762-BB6D-1CC57A309047}"/>
              </a:ext>
            </a:extLst>
          </p:cNvPr>
          <p:cNvSpPr txBox="1"/>
          <p:nvPr/>
        </p:nvSpPr>
        <p:spPr>
          <a:xfrm>
            <a:off x="4108123" y="137149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(5)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4363F7-F1C3-3D8D-D577-B0319C12D500}"/>
              </a:ext>
            </a:extLst>
          </p:cNvPr>
          <p:cNvSpPr txBox="1"/>
          <p:nvPr/>
        </p:nvSpPr>
        <p:spPr>
          <a:xfrm>
            <a:off x="7922615" y="2334479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(6)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F2C4C0-F085-0025-6C4D-E4A1FED90450}"/>
              </a:ext>
            </a:extLst>
          </p:cNvPr>
          <p:cNvSpPr txBox="1"/>
          <p:nvPr/>
        </p:nvSpPr>
        <p:spPr>
          <a:xfrm>
            <a:off x="8206962" y="3673056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(7)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4019A3-9A11-4FAD-FB89-29021F11DBC2}"/>
              </a:ext>
            </a:extLst>
          </p:cNvPr>
          <p:cNvSpPr txBox="1"/>
          <p:nvPr/>
        </p:nvSpPr>
        <p:spPr>
          <a:xfrm>
            <a:off x="4571579" y="4346984"/>
            <a:ext cx="51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400" b="1" dirty="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"/>
              </a:rPr>
              <a:t>(8)</a:t>
            </a:r>
            <a:endParaRPr lang="en-AU" sz="2400" b="1" dirty="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0" name="Google Shape;220;p16"/>
          <p:cNvSpPr txBox="1">
            <a:spLocks noGrp="1"/>
          </p:cNvSpPr>
          <p:nvPr>
            <p:ph type="ctrTitle" idx="4294967295"/>
          </p:nvPr>
        </p:nvSpPr>
        <p:spPr>
          <a:xfrm>
            <a:off x="2406926" y="338350"/>
            <a:ext cx="3941763" cy="6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F5378"/>
                </a:solidFill>
              </a:rPr>
              <a:t>Mg. Ing. Martin N. Menendez</a:t>
            </a:r>
            <a:endParaRPr sz="2400" dirty="0">
              <a:solidFill>
                <a:srgbClr val="3F5378"/>
              </a:solidFill>
            </a:endParaRPr>
          </a:p>
        </p:txBody>
      </p:sp>
      <p:sp>
        <p:nvSpPr>
          <p:cNvPr id="222" name="Google Shape;222;p16"/>
          <p:cNvSpPr txBox="1">
            <a:spLocks noGrp="1"/>
          </p:cNvSpPr>
          <p:nvPr>
            <p:ph type="body" idx="4294967295"/>
          </p:nvPr>
        </p:nvSpPr>
        <p:spPr>
          <a:xfrm>
            <a:off x="0" y="838200"/>
            <a:ext cx="6835775" cy="4113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Sistema contador de pasajeros en tiempo real mediante el procesamiento de beacons WiFi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Córdoba, Argentina. (2018).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Diseño de un sistema crítico de enclavamiento ferroviario implementado mediante FPGA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Generación automática de modelos y código para sistemas electrónicos de enclavamiento ferroviario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Rosario, Argentina. (2019).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FPGA implementation of a critical railway interlocking system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18, No. 2, pp. 288-294.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Automatización del análisis y la generación de código de sistemas de enclavamiento en FPGA’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Congreso Argentino de Sistemas Embebidos, Modalidad virtual. (2020).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/>
              </a:rPr>
              <a:t>Modelling, Simulation and Code Generation for Electronic Railway Interlocking Systems</a:t>
            </a:r>
            <a:r>
              <a:rPr lang="en" sz="11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Latin America Transactions, Vol. 19, No. 1, pp. 155-162. (2021)</a:t>
            </a:r>
            <a:endParaRPr sz="11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generation of VHDL code for a railway interlocking system’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International Journal of Embedded Systems. (2021)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An XSLT-Based Proposal to Ease Embedded Critical Systems Tools Implementation, Verification, Validation, Testing, and Certification Efforts</a:t>
            </a:r>
            <a:r>
              <a:rPr lang="en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</a:t>
            </a:r>
            <a:r>
              <a:rPr lang="en-AU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embedded systems letters</a:t>
            </a:r>
            <a:r>
              <a:rPr lang="en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(2022)</a:t>
            </a:r>
          </a:p>
          <a:p>
            <a:pPr indent="-298450">
              <a:lnSpc>
                <a:spcPct val="115000"/>
              </a:lnSpc>
              <a:spcBef>
                <a:spcPts val="0"/>
              </a:spcBef>
              <a:buSzPts val="1100"/>
              <a:buFont typeface="Roboto"/>
              <a:buChar char="▰"/>
            </a:pP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‘Automatic Railway Signaling Generation for Railways Systems Described on Railway Markup Language (</a:t>
            </a:r>
            <a:r>
              <a:rPr lang="en-US" sz="1100" b="1" dirty="0" err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railML</a:t>
            </a:r>
            <a:r>
              <a:rPr lang="en-US" sz="1100" b="1" dirty="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</a:rPr>
              <a:t>)’</a:t>
            </a:r>
            <a:r>
              <a:rPr lang="en-US" sz="11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 IEEE Transactions on Intelligent Transportation. (2023)</a:t>
            </a:r>
            <a:endParaRPr lang="en-US" sz="1100" u="sng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▰"/>
            </a:pPr>
            <a:endParaRPr sz="1100"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1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2200275" cy="708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Papers publicados</a:t>
            </a:r>
            <a:endParaRPr dirty="0"/>
          </a:p>
        </p:txBody>
      </p:sp>
      <p:pic>
        <p:nvPicPr>
          <p:cNvPr id="223" name="Google Shape;223;p16"/>
          <p:cNvPicPr preferRelativeResize="0"/>
          <p:nvPr/>
        </p:nvPicPr>
        <p:blipFill rotWithShape="1">
          <a:blip r:embed="rId8">
            <a:alphaModFix/>
          </a:blip>
          <a:srcRect l="10953" t="5761" r="14686" b="48652"/>
          <a:stretch/>
        </p:blipFill>
        <p:spPr>
          <a:xfrm>
            <a:off x="6737075" y="338350"/>
            <a:ext cx="1657352" cy="1524004"/>
          </a:xfrm>
          <a:prstGeom prst="rect">
            <a:avLst/>
          </a:prstGeom>
          <a:noFill/>
          <a:ln w="38100" cap="flat" cmpd="dbl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674" name="Google Shape;3674;p106"/>
          <p:cNvSpPr txBox="1">
            <a:spLocks noGrp="1"/>
          </p:cNvSpPr>
          <p:nvPr>
            <p:ph type="title" idx="4294967295"/>
          </p:nvPr>
        </p:nvSpPr>
        <p:spPr>
          <a:xfrm>
            <a:off x="-55001" y="123299"/>
            <a:ext cx="2493963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Topologías implementadas</a:t>
            </a:r>
            <a:endParaRPr sz="1400" dirty="0">
              <a:solidFill>
                <a:schemeClr val="bg1"/>
              </a:solidFill>
            </a:endParaRPr>
          </a:p>
        </p:txBody>
      </p:sp>
      <p:graphicFrame>
        <p:nvGraphicFramePr>
          <p:cNvPr id="3670" name="Google Shape;3670;p106"/>
          <p:cNvGraphicFramePr/>
          <p:nvPr>
            <p:extLst>
              <p:ext uri="{D42A27DB-BD31-4B8C-83A1-F6EECF244321}">
                <p14:modId xmlns:p14="http://schemas.microsoft.com/office/powerpoint/2010/main" val="3378086357"/>
              </p:ext>
            </p:extLst>
          </p:nvPr>
        </p:nvGraphicFramePr>
        <p:xfrm>
          <a:off x="714622" y="815678"/>
          <a:ext cx="7203351" cy="351214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5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9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7389">
                  <a:extLst>
                    <a:ext uri="{9D8B030D-6E8A-4147-A177-3AD203B41FA5}">
                      <a16:colId xmlns:a16="http://schemas.microsoft.com/office/drawing/2014/main" val="914380831"/>
                    </a:ext>
                  </a:extLst>
                </a:gridCol>
                <a:gridCol w="9173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0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Topología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endParaRPr b="1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#LUTs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#FFs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%LUT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%</a:t>
                      </a:r>
                      <a:r>
                        <a:rPr lang="es-AR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FFs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Tiempo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1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3416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3813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6.42 %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3.58 %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2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1793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1993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3.37 %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1.87 %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1m09s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3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245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13509</a:t>
                      </a:r>
                      <a:endParaRPr b="0" dirty="0"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15113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25.39 %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14.20 %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5m46s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13666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15072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25.69 %</a:t>
                      </a:r>
                      <a:endParaRPr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14.17 %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5m15s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2307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2347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4.34 %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2.21 %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1m38s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b="1" dirty="0" err="1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</a:t>
                      </a:r>
                      <a:r>
                        <a:rPr lang="en-AU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6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3348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3796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6.29 %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3.57 %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1m59s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7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1798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2011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3.38 %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1.89 %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1m29s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63776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8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42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2164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2284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4.07 %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2.15 %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1m31s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355"/>
                  </a:ext>
                </a:extLst>
              </a:tr>
              <a:tr h="3575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1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Ejemplo 9</a:t>
                      </a:r>
                      <a:endParaRPr lang="en-AU" b="1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66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3829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4137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7.20 %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b="0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3.89 %</a:t>
                      </a:r>
                      <a:endParaRPr b="0"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7D3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rgbClr val="3F5378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2m01s</a:t>
                      </a:r>
                      <a:endParaRPr dirty="0">
                        <a:solidFill>
                          <a:srgbClr val="3F5378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914421"/>
                  </a:ext>
                </a:extLst>
              </a:tr>
            </a:tbl>
          </a:graphicData>
        </a:graphic>
      </p:graphicFrame>
      <p:sp>
        <p:nvSpPr>
          <p:cNvPr id="3671" name="Google Shape;3671;p106"/>
          <p:cNvSpPr/>
          <p:nvPr/>
        </p:nvSpPr>
        <p:spPr>
          <a:xfrm rot="5398377">
            <a:off x="6833332" y="2399423"/>
            <a:ext cx="2542200" cy="21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106"/>
          <p:cNvSpPr txBox="1"/>
          <p:nvPr/>
        </p:nvSpPr>
        <p:spPr>
          <a:xfrm rot="-5400000">
            <a:off x="7959250" y="2054250"/>
            <a:ext cx="804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 1.56</a:t>
            </a:r>
            <a:endParaRPr b="1" dirty="0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66"/>
          <p:cNvSpPr txBox="1">
            <a:spLocks noGrp="1"/>
          </p:cNvSpPr>
          <p:nvPr>
            <p:ph type="ctrTitle"/>
          </p:nvPr>
        </p:nvSpPr>
        <p:spPr>
          <a:xfrm>
            <a:off x="169625" y="3255125"/>
            <a:ext cx="4270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AGG</a:t>
            </a:r>
            <a:endParaRPr sz="3600" dirty="0"/>
          </a:p>
        </p:txBody>
      </p:sp>
      <p:sp>
        <p:nvSpPr>
          <p:cNvPr id="2879" name="Google Shape;2879;p66"/>
          <p:cNvSpPr txBox="1">
            <a:spLocks noGrp="1"/>
          </p:cNvSpPr>
          <p:nvPr>
            <p:ph type="subTitle" idx="1"/>
          </p:nvPr>
        </p:nvSpPr>
        <p:spPr>
          <a:xfrm>
            <a:off x="330525" y="3968100"/>
            <a:ext cx="422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Automatic GUI Generator</a:t>
            </a:r>
            <a:endParaRPr sz="2400" dirty="0"/>
          </a:p>
        </p:txBody>
      </p:sp>
      <p:sp>
        <p:nvSpPr>
          <p:cNvPr id="2880" name="Google Shape;2880;p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2881" name="Google Shape;2881;p6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89" name="Google Shape;389;p23"/>
          <p:cNvSpPr txBox="1">
            <a:spLocks noGrp="1"/>
          </p:cNvSpPr>
          <p:nvPr>
            <p:ph type="title" idx="4294967295"/>
          </p:nvPr>
        </p:nvSpPr>
        <p:spPr>
          <a:xfrm>
            <a:off x="0" y="1"/>
            <a:ext cx="2209800" cy="6980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 Ejemplo 1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325CA-E088-317C-7D49-80D6F501E0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98024"/>
            <a:ext cx="9144000" cy="374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50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114"/>
          <p:cNvSpPr txBox="1">
            <a:spLocks noGrp="1"/>
          </p:cNvSpPr>
          <p:nvPr>
            <p:ph type="ctrTitle"/>
          </p:nvPr>
        </p:nvSpPr>
        <p:spPr>
          <a:xfrm>
            <a:off x="0" y="2871150"/>
            <a:ext cx="513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Conclusiones</a:t>
            </a:r>
            <a:endParaRPr sz="3600"/>
          </a:p>
        </p:txBody>
      </p:sp>
      <p:sp>
        <p:nvSpPr>
          <p:cNvPr id="3901" name="Google Shape;3901;p114"/>
          <p:cNvSpPr txBox="1">
            <a:spLocks noGrp="1"/>
          </p:cNvSpPr>
          <p:nvPr>
            <p:ph type="subTitle" idx="1"/>
          </p:nvPr>
        </p:nvSpPr>
        <p:spPr>
          <a:xfrm>
            <a:off x="131675" y="3975450"/>
            <a:ext cx="4820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Trabajo realizado y próximos pasos.</a:t>
            </a:r>
            <a:endParaRPr sz="2400"/>
          </a:p>
        </p:txBody>
      </p:sp>
      <p:sp>
        <p:nvSpPr>
          <p:cNvPr id="3902" name="Google Shape;3902;p1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3903" name="Google Shape;3903;p1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1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p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Hoja de ruta 2018-2025</a:t>
            </a:r>
            <a:endParaRPr/>
          </a:p>
        </p:txBody>
      </p:sp>
      <p:sp>
        <p:nvSpPr>
          <p:cNvPr id="3917" name="Google Shape;3917;p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5" name="Picture 4" descr="A graph with colorful lines and numbers&#10;&#10;Description automatically generated">
            <a:extLst>
              <a:ext uri="{FF2B5EF4-FFF2-40B4-BE49-F238E27FC236}">
                <a16:creationId xmlns:a16="http://schemas.microsoft.com/office/drawing/2014/main" id="{300FBB13-B2AD-933C-6370-A1E56F583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2" y="1547422"/>
            <a:ext cx="9022898" cy="302493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p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Conclusiones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005" name="Google Shape;4005;p116"/>
          <p:cNvSpPr txBox="1">
            <a:spLocks noGrp="1"/>
          </p:cNvSpPr>
          <p:nvPr>
            <p:ph type="body" idx="1"/>
          </p:nvPr>
        </p:nvSpPr>
        <p:spPr>
          <a:xfrm>
            <a:off x="75575" y="1325000"/>
            <a:ext cx="9068400" cy="31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Analizador de redes ferroviarias analiza correctamente las topologías.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Generador de código en VHDL implementa el sistema para casi cualquier topología.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El generador de tramas facilita la verificación de los sistemas generados.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Publicación de artículos en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IEEE</a:t>
            </a:r>
            <a:r>
              <a:rPr lang="en" sz="2000" dirty="0"/>
              <a:t> Latin America y el CASE 2019/2020.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El enfoque geográfico es mucho más escalable que el enfoque funcional.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El enfoque geográfico es fácilmente testeable y compatible con el estandar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RailML</a:t>
            </a:r>
            <a:r>
              <a:rPr lang="en" sz="2000" dirty="0">
                <a:solidFill>
                  <a:srgbClr val="000000"/>
                </a:solidFill>
              </a:rPr>
              <a:t>.</a:t>
            </a:r>
            <a:endParaRPr sz="2000" dirty="0">
              <a:solidFill>
                <a:srgbClr val="000000"/>
              </a:solidFill>
            </a:endParaRPr>
          </a:p>
        </p:txBody>
      </p:sp>
      <p:sp>
        <p:nvSpPr>
          <p:cNvPr id="4004" name="Google Shape;4004;p1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4003" name="Google Shape;4003;p116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p1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Próximos pasos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013" name="Google Shape;4013;p117"/>
          <p:cNvSpPr txBox="1">
            <a:spLocks noGrp="1"/>
          </p:cNvSpPr>
          <p:nvPr>
            <p:ph type="body" idx="1"/>
          </p:nvPr>
        </p:nvSpPr>
        <p:spPr>
          <a:xfrm>
            <a:off x="82175" y="1325000"/>
            <a:ext cx="89190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Optimización del analizador de grafos ferroviarios.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Integración con la </a:t>
            </a:r>
            <a:r>
              <a:rPr lang="en" sz="2000" dirty="0">
                <a:solidFill>
                  <a:srgbClr val="FF9800"/>
                </a:solidFill>
              </a:rPr>
              <a:t>interfaz gráfica</a:t>
            </a:r>
            <a:r>
              <a:rPr lang="en" sz="2000" dirty="0"/>
              <a:t> desarrollada en UTN Facultad Regional Haedo.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Realización de </a:t>
            </a:r>
            <a:r>
              <a:rPr lang="en" sz="2000" dirty="0">
                <a:solidFill>
                  <a:srgbClr val="FF9800"/>
                </a:solidFill>
              </a:rPr>
              <a:t>pruebas en paralelo</a:t>
            </a:r>
            <a:r>
              <a:rPr lang="en" sz="2000" dirty="0"/>
              <a:t> con la estación Olivos y una </a:t>
            </a:r>
            <a:r>
              <a:rPr lang="en" sz="2000" dirty="0">
                <a:solidFill>
                  <a:srgbClr val="FF9800"/>
                </a:solidFill>
              </a:rPr>
              <a:t>locación real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Migración al hardware de CNEA y aplicación de </a:t>
            </a: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redundancia y diversidad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b="1" dirty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Automatización de los ensayos</a:t>
            </a:r>
            <a:r>
              <a:rPr lang="en" sz="2000" dirty="0"/>
              <a:t> con COCOTB.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 dirty="0"/>
              <a:t>Determinación de los </a:t>
            </a:r>
            <a:r>
              <a:rPr lang="en" sz="2000" dirty="0">
                <a:solidFill>
                  <a:srgbClr val="FF9800"/>
                </a:solidFill>
              </a:rPr>
              <a:t>niveles RAMS</a:t>
            </a:r>
            <a:r>
              <a:rPr lang="en" sz="2000" dirty="0"/>
              <a:t> alcanzados.</a:t>
            </a:r>
            <a:endParaRPr sz="2000" dirty="0"/>
          </a:p>
        </p:txBody>
      </p:sp>
      <p:sp>
        <p:nvSpPr>
          <p:cNvPr id="4012" name="Google Shape;4012;p1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4011" name="Google Shape;4011;p117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Google Shape;4536;p1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4537" name="Google Shape;4537;p120"/>
          <p:cNvSpPr txBox="1">
            <a:spLocks noGrp="1"/>
          </p:cNvSpPr>
          <p:nvPr>
            <p:ph type="ctrTitle" idx="4294967295"/>
          </p:nvPr>
        </p:nvSpPr>
        <p:spPr>
          <a:xfrm>
            <a:off x="1340661" y="2308786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¡Muchas gracias!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4538" name="Google Shape;4538;p120"/>
          <p:cNvSpPr txBox="1">
            <a:spLocks noGrp="1"/>
          </p:cNvSpPr>
          <p:nvPr>
            <p:ph type="subTitle" idx="4294967295"/>
          </p:nvPr>
        </p:nvSpPr>
        <p:spPr>
          <a:xfrm>
            <a:off x="1340661" y="3175561"/>
            <a:ext cx="6594475" cy="1341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¿Alguna pregunta?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/>
          </a:p>
        </p:txBody>
      </p:sp>
      <p:grpSp>
        <p:nvGrpSpPr>
          <p:cNvPr id="4539" name="Google Shape;4539;p120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4540" name="Google Shape;4540;p12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2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>
            <a:spLocks noGrp="1"/>
          </p:cNvSpPr>
          <p:nvPr>
            <p:ph type="ctrTitle"/>
          </p:nvPr>
        </p:nvSpPr>
        <p:spPr>
          <a:xfrm>
            <a:off x="463525" y="2871150"/>
            <a:ext cx="4270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Introducción</a:t>
            </a:r>
            <a:endParaRPr sz="3600"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1"/>
          </p:nvPr>
        </p:nvSpPr>
        <p:spPr>
          <a:xfrm>
            <a:off x="499525" y="3968100"/>
            <a:ext cx="4234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Estado actual de la red ferroviaria</a:t>
            </a:r>
            <a:endParaRPr sz="2400"/>
          </a:p>
        </p:txBody>
      </p:sp>
      <p:sp>
        <p:nvSpPr>
          <p:cNvPr id="242" name="Google Shape;242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43" name="Google Shape;243;p15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4"/>
          <p:cNvGrpSpPr/>
          <p:nvPr/>
        </p:nvGrpSpPr>
        <p:grpSpPr>
          <a:xfrm>
            <a:off x="2053393" y="2059371"/>
            <a:ext cx="5043757" cy="907708"/>
            <a:chOff x="-1535283" y="1287960"/>
            <a:chExt cx="11486579" cy="2067200"/>
          </a:xfrm>
        </p:grpSpPr>
        <p:sp>
          <p:nvSpPr>
            <p:cNvPr id="212" name="Google Shape;212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2053393" y="3507171"/>
            <a:ext cx="5043757" cy="907708"/>
            <a:chOff x="-1535283" y="1287960"/>
            <a:chExt cx="11486579" cy="2067200"/>
          </a:xfrm>
        </p:grpSpPr>
        <p:sp>
          <p:nvSpPr>
            <p:cNvPr id="218" name="Google Shape;218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23" name="Google Shape;223;p14"/>
          <p:cNvGrpSpPr/>
          <p:nvPr/>
        </p:nvGrpSpPr>
        <p:grpSpPr>
          <a:xfrm>
            <a:off x="2053393" y="611571"/>
            <a:ext cx="5043757" cy="907708"/>
            <a:chOff x="-1535283" y="1287960"/>
            <a:chExt cx="11486579" cy="2067200"/>
          </a:xfrm>
        </p:grpSpPr>
        <p:sp>
          <p:nvSpPr>
            <p:cNvPr id="224" name="Google Shape;224;p14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35" name="Google Shape;23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ctrTitle" idx="4294967295"/>
          </p:nvPr>
        </p:nvSpPr>
        <p:spPr>
          <a:xfrm>
            <a:off x="2610710" y="786466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5% del PBI</a:t>
            </a:r>
            <a:endParaRPr sz="3000" dirty="0"/>
          </a:p>
        </p:txBody>
      </p:sp>
      <p:sp>
        <p:nvSpPr>
          <p:cNvPr id="230" name="Google Shape;230;p14"/>
          <p:cNvSpPr txBox="1">
            <a:spLocks noGrp="1"/>
          </p:cNvSpPr>
          <p:nvPr>
            <p:ph type="subTitle" idx="4294967295"/>
          </p:nvPr>
        </p:nvSpPr>
        <p:spPr>
          <a:xfrm>
            <a:off x="2588373" y="1343367"/>
            <a:ext cx="3917950" cy="46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Se moviliza por ferrocarril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1" name="Google Shape;231;p14"/>
          <p:cNvSpPr txBox="1">
            <a:spLocks noGrp="1"/>
          </p:cNvSpPr>
          <p:nvPr>
            <p:ph type="ctrTitle" idx="4294967295"/>
          </p:nvPr>
        </p:nvSpPr>
        <p:spPr>
          <a:xfrm>
            <a:off x="2588373" y="3692867"/>
            <a:ext cx="391795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 millones de dólares</a:t>
            </a:r>
            <a:endParaRPr sz="3000" dirty="0"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4294967295"/>
          </p:nvPr>
        </p:nvSpPr>
        <p:spPr>
          <a:xfrm>
            <a:off x="2131316" y="4300228"/>
            <a:ext cx="4887912" cy="411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3F5378"/>
                </a:solidFill>
              </a:rPr>
              <a:t>Costo de un sistema de enclavamiento</a:t>
            </a:r>
            <a:endParaRPr dirty="0">
              <a:solidFill>
                <a:srgbClr val="3F5378"/>
              </a:solidFill>
            </a:endParaRPr>
          </a:p>
        </p:txBody>
      </p:sp>
      <p:sp>
        <p:nvSpPr>
          <p:cNvPr id="233" name="Google Shape;233;p14"/>
          <p:cNvSpPr txBox="1">
            <a:spLocks noGrp="1"/>
          </p:cNvSpPr>
          <p:nvPr>
            <p:ph type="ctrTitle" idx="4294967295"/>
          </p:nvPr>
        </p:nvSpPr>
        <p:spPr>
          <a:xfrm>
            <a:off x="2588373" y="2240305"/>
            <a:ext cx="3917950" cy="534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+50 años</a:t>
            </a:r>
            <a:endParaRPr sz="3000" dirty="0"/>
          </a:p>
        </p:txBody>
      </p:sp>
      <p:sp>
        <p:nvSpPr>
          <p:cNvPr id="234" name="Google Shape;234;p14"/>
          <p:cNvSpPr txBox="1">
            <a:spLocks noGrp="1"/>
          </p:cNvSpPr>
          <p:nvPr>
            <p:ph type="subTitle" idx="4294967295"/>
          </p:nvPr>
        </p:nvSpPr>
        <p:spPr>
          <a:xfrm>
            <a:off x="2588373" y="2775292"/>
            <a:ext cx="3917950" cy="4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5378"/>
                </a:solidFill>
              </a:rPr>
              <a:t>Antigüedad de las tecnologías</a:t>
            </a:r>
            <a:endParaRPr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Sistema de enclavamiento ferroviario</a:t>
            </a:r>
            <a:endParaRPr/>
          </a:p>
        </p:txBody>
      </p:sp>
      <p:sp>
        <p:nvSpPr>
          <p:cNvPr id="989" name="Google Shape;989;p31"/>
          <p:cNvSpPr txBox="1">
            <a:spLocks noGrp="1"/>
          </p:cNvSpPr>
          <p:nvPr>
            <p:ph type="body" idx="1"/>
          </p:nvPr>
        </p:nvSpPr>
        <p:spPr>
          <a:xfrm>
            <a:off x="5915025" y="1643525"/>
            <a:ext cx="31905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 sistema de enclavamiento ferroviario puede costar decenas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millones de dólares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7" name="Google Shape;987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10" name="Google Shape;1010;p31"/>
          <p:cNvSpPr txBox="1">
            <a:spLocks noGrp="1"/>
          </p:cNvSpPr>
          <p:nvPr>
            <p:ph type="subTitle" idx="4294967295"/>
          </p:nvPr>
        </p:nvSpPr>
        <p:spPr>
          <a:xfrm>
            <a:off x="0" y="3886200"/>
            <a:ext cx="6834188" cy="1174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sistema de enclavamiento tiene que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proteger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al tren de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colisiones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desde atrás, coordinar todo el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señalamiento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(señales ferroviarias, barreras, cambios de vías) y evitar </a:t>
            </a:r>
            <a:r>
              <a:rPr lang="en" sz="18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descarrilamientos</a:t>
            </a: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8" name="Google Shape;988;p31"/>
          <p:cNvSpPr/>
          <p:nvPr/>
        </p:nvSpPr>
        <p:spPr>
          <a:xfrm>
            <a:off x="349773" y="615153"/>
            <a:ext cx="321029" cy="32102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1"/>
          <p:cNvSpPr/>
          <p:nvPr/>
        </p:nvSpPr>
        <p:spPr>
          <a:xfrm rot="2700000">
            <a:off x="4741425" y="2851890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1" name="Google Shape;991;p31"/>
          <p:cNvSpPr/>
          <p:nvPr/>
        </p:nvSpPr>
        <p:spPr>
          <a:xfrm rot="-2700000">
            <a:off x="2520798" y="2851899"/>
            <a:ext cx="990657" cy="162917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2" name="Google Shape;992;p31"/>
          <p:cNvSpPr/>
          <p:nvPr/>
        </p:nvSpPr>
        <p:spPr>
          <a:xfrm>
            <a:off x="17306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3" name="Google Shape;993;p31"/>
          <p:cNvSpPr/>
          <p:nvPr/>
        </p:nvSpPr>
        <p:spPr>
          <a:xfrm>
            <a:off x="2421124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4" name="Google Shape;994;p31"/>
          <p:cNvSpPr/>
          <p:nvPr/>
        </p:nvSpPr>
        <p:spPr>
          <a:xfrm>
            <a:off x="311157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5" name="Google Shape;995;p31"/>
          <p:cNvSpPr/>
          <p:nvPr/>
        </p:nvSpPr>
        <p:spPr>
          <a:xfrm>
            <a:off x="3802023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6" name="Google Shape;996;p31"/>
          <p:cNvSpPr/>
          <p:nvPr/>
        </p:nvSpPr>
        <p:spPr>
          <a:xfrm>
            <a:off x="449248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7" name="Google Shape;997;p31"/>
          <p:cNvSpPr/>
          <p:nvPr/>
        </p:nvSpPr>
        <p:spPr>
          <a:xfrm>
            <a:off x="2920825" y="2525500"/>
            <a:ext cx="8811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8" name="Google Shape;998;p31"/>
          <p:cNvSpPr/>
          <p:nvPr/>
        </p:nvSpPr>
        <p:spPr>
          <a:xfrm>
            <a:off x="3802024" y="2525500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99" name="Google Shape;999;p31"/>
          <p:cNvSpPr/>
          <p:nvPr/>
        </p:nvSpPr>
        <p:spPr>
          <a:xfrm>
            <a:off x="4492425" y="2525500"/>
            <a:ext cx="8157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0" name="Google Shape;1000;p31"/>
          <p:cNvSpPr/>
          <p:nvPr/>
        </p:nvSpPr>
        <p:spPr>
          <a:xfrm>
            <a:off x="5182932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1" name="Google Shape;1001;p31"/>
          <p:cNvSpPr/>
          <p:nvPr/>
        </p:nvSpPr>
        <p:spPr>
          <a:xfrm>
            <a:off x="58733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2" name="Google Shape;1002;p31"/>
          <p:cNvSpPr/>
          <p:nvPr/>
        </p:nvSpPr>
        <p:spPr>
          <a:xfrm>
            <a:off x="10402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3" name="Google Shape;1003;p31"/>
          <p:cNvSpPr/>
          <p:nvPr/>
        </p:nvSpPr>
        <p:spPr>
          <a:xfrm>
            <a:off x="3497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4" name="Google Shape;1004;p31"/>
          <p:cNvSpPr/>
          <p:nvPr/>
        </p:nvSpPr>
        <p:spPr>
          <a:xfrm>
            <a:off x="656382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05" name="Google Shape;1005;p31"/>
          <p:cNvSpPr/>
          <p:nvPr/>
        </p:nvSpPr>
        <p:spPr>
          <a:xfrm>
            <a:off x="7254275" y="3209525"/>
            <a:ext cx="690300" cy="1629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006" name="Google Shape;10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" y="2863078"/>
            <a:ext cx="1643099" cy="39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23975" y="2203628"/>
            <a:ext cx="1643099" cy="39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31"/>
          <p:cNvSpPr/>
          <p:nvPr/>
        </p:nvSpPr>
        <p:spPr>
          <a:xfrm>
            <a:off x="670788" y="2643075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1"/>
          <p:cNvSpPr/>
          <p:nvPr/>
        </p:nvSpPr>
        <p:spPr>
          <a:xfrm rot="10800000">
            <a:off x="3423963" y="1981600"/>
            <a:ext cx="1643100" cy="16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1"/>
          <p:cNvSpPr/>
          <p:nvPr/>
        </p:nvSpPr>
        <p:spPr>
          <a:xfrm>
            <a:off x="5780523" y="18120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de enclavamientos</a:t>
            </a:r>
            <a:endParaRPr/>
          </a:p>
        </p:txBody>
      </p:sp>
      <p:sp>
        <p:nvSpPr>
          <p:cNvPr id="958" name="Google Shape;958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980" name="Google Shape;980;p30"/>
          <p:cNvSpPr txBox="1">
            <a:spLocks noGrp="1"/>
          </p:cNvSpPr>
          <p:nvPr>
            <p:ph type="subTitle" idx="4294967295"/>
          </p:nvPr>
        </p:nvSpPr>
        <p:spPr>
          <a:xfrm>
            <a:off x="7150100" y="492125"/>
            <a:ext cx="1993900" cy="765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Clave para evitar las colisiones</a:t>
            </a:r>
            <a:endParaRPr sz="18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959" name="Google Shape;959;p30"/>
          <p:cNvGrpSpPr/>
          <p:nvPr/>
        </p:nvGrpSpPr>
        <p:grpSpPr>
          <a:xfrm rot="10800000">
            <a:off x="241674" y="1423386"/>
            <a:ext cx="2694428" cy="864880"/>
            <a:chOff x="185742" y="1697030"/>
            <a:chExt cx="5165698" cy="1658130"/>
          </a:xfrm>
        </p:grpSpPr>
        <p:sp>
          <p:nvSpPr>
            <p:cNvPr id="960" name="Google Shape;960;p30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1" name="Google Shape;96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2" name="Google Shape;962;p30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3" name="Google Shape;963;p30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4" name="Google Shape;964;p30"/>
          <p:cNvGrpSpPr/>
          <p:nvPr/>
        </p:nvGrpSpPr>
        <p:grpSpPr>
          <a:xfrm rot="10800000">
            <a:off x="2468503" y="1423398"/>
            <a:ext cx="3667628" cy="864874"/>
            <a:chOff x="-1680055" y="1697019"/>
            <a:chExt cx="7031495" cy="1658117"/>
          </a:xfrm>
        </p:grpSpPr>
        <p:sp>
          <p:nvSpPr>
            <p:cNvPr id="965" name="Google Shape;965;p30"/>
            <p:cNvSpPr/>
            <p:nvPr/>
          </p:nvSpPr>
          <p:spPr>
            <a:xfrm rot="10800000" flipH="1">
              <a:off x="-436275" y="1697030"/>
              <a:ext cx="45561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Electromecánico</a:t>
              </a: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6" name="Google Shape;966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7" name="Google Shape;967;p30"/>
            <p:cNvSpPr/>
            <p:nvPr/>
          </p:nvSpPr>
          <p:spPr>
            <a:xfrm flipH="1">
              <a:off x="-1680055" y="1697019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68" name="Google Shape;968;p30"/>
            <p:cNvSpPr/>
            <p:nvPr/>
          </p:nvSpPr>
          <p:spPr>
            <a:xfrm rot="10800000">
              <a:off x="-1680050" y="2940836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69" name="Google Shape;969;p30"/>
          <p:cNvGrpSpPr/>
          <p:nvPr/>
        </p:nvGrpSpPr>
        <p:grpSpPr>
          <a:xfrm rot="10800000">
            <a:off x="5651846" y="1423386"/>
            <a:ext cx="2847525" cy="864880"/>
            <a:chOff x="-107772" y="1697030"/>
            <a:chExt cx="5459212" cy="1658130"/>
          </a:xfrm>
        </p:grpSpPr>
        <p:sp>
          <p:nvSpPr>
            <p:cNvPr id="970" name="Google Shape;970;p30"/>
            <p:cNvSpPr/>
            <p:nvPr/>
          </p:nvSpPr>
          <p:spPr>
            <a:xfrm rot="10800000" flipH="1">
              <a:off x="1136038" y="1697030"/>
              <a:ext cx="29838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Eléctronico</a:t>
              </a: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1" name="Google Shape;971;p30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2" name="Google Shape;972;p30"/>
            <p:cNvSpPr/>
            <p:nvPr/>
          </p:nvSpPr>
          <p:spPr>
            <a:xfrm flipH="1">
              <a:off x="-107762" y="1705304"/>
              <a:ext cx="1243800" cy="1235400"/>
            </a:xfrm>
            <a:prstGeom prst="rtTriangle">
              <a:avLst/>
            </a:prstGeom>
            <a:solidFill>
              <a:srgbClr val="3F5378"/>
            </a:solidFill>
            <a:ln w="9525" cap="flat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973" name="Google Shape;973;p30"/>
            <p:cNvSpPr/>
            <p:nvPr/>
          </p:nvSpPr>
          <p:spPr>
            <a:xfrm rot="10800000">
              <a:off x="-107772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974" name="Google Shape;974;p30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975" name="Google Shape;975;p3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7" name="Google Shape;9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563" y="2496772"/>
            <a:ext cx="2904102" cy="193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5" y="2642700"/>
            <a:ext cx="3101949" cy="1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500" y="2465075"/>
            <a:ext cx="3372298" cy="2019049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30"/>
          <p:cNvSpPr/>
          <p:nvPr/>
        </p:nvSpPr>
        <p:spPr>
          <a:xfrm>
            <a:off x="7021498" y="686278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Función del sistema de enclavamiento</a:t>
            </a:r>
            <a:endParaRPr/>
          </a:p>
        </p:txBody>
      </p:sp>
      <p:sp>
        <p:nvSpPr>
          <p:cNvPr id="918" name="Google Shape;918;p27"/>
          <p:cNvSpPr txBox="1">
            <a:spLocks noGrp="1"/>
          </p:cNvSpPr>
          <p:nvPr>
            <p:ph type="body" idx="1"/>
          </p:nvPr>
        </p:nvSpPr>
        <p:spPr>
          <a:xfrm>
            <a:off x="486375" y="1385045"/>
            <a:ext cx="7705500" cy="30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Mantener una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distancia de seguridad</a:t>
            </a:r>
            <a:r>
              <a:rPr lang="en" sz="2400" dirty="0"/>
              <a:t> entre los trenes.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Proteger a los trenes</a:t>
            </a:r>
            <a:r>
              <a:rPr lang="en" sz="2400" dirty="0"/>
              <a:t> en cruces y cambios.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Evitar descarrilamientos</a:t>
            </a:r>
            <a:r>
              <a:rPr lang="en" sz="2400" dirty="0"/>
              <a:t> asegurando los cambios.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Regular la circulación</a:t>
            </a:r>
            <a:r>
              <a:rPr lang="en" sz="2400" dirty="0"/>
              <a:t> de los trenes.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Vinculan elementos de señalimiento.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Lógica de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control vital</a:t>
            </a:r>
            <a:r>
              <a:rPr lang="en" sz="2400" dirty="0"/>
              <a:t>.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/>
              <a:t>Garantizar comportamiento </a:t>
            </a:r>
            <a:r>
              <a:rPr lang="en" sz="2400" b="1" dirty="0">
                <a:latin typeface="Roboto Condensed"/>
                <a:ea typeface="Roboto Condensed"/>
                <a:cs typeface="Roboto Condensed"/>
                <a:sym typeface="Roboto Condensed"/>
              </a:rPr>
              <a:t>fail-safe</a:t>
            </a:r>
            <a:r>
              <a:rPr lang="en" sz="2400" dirty="0"/>
              <a:t>.</a:t>
            </a:r>
            <a:endParaRPr sz="2400" dirty="0"/>
          </a:p>
        </p:txBody>
      </p:sp>
      <p:sp>
        <p:nvSpPr>
          <p:cNvPr id="916" name="Google Shape;916;p27"/>
          <p:cNvSpPr txBox="1">
            <a:spLocks noGrp="1"/>
          </p:cNvSpPr>
          <p:nvPr>
            <p:ph type="body" idx="2"/>
          </p:nvPr>
        </p:nvSpPr>
        <p:spPr>
          <a:xfrm>
            <a:off x="691725" y="4560150"/>
            <a:ext cx="62664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Los enclavamientos en Argentina tienen entre 40 y 100 años de uso.</a:t>
            </a:r>
            <a:endParaRPr/>
          </a:p>
        </p:txBody>
      </p:sp>
      <p:sp>
        <p:nvSpPr>
          <p:cNvPr id="907" name="Google Shape;907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908" name="Google Shape;908;p2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909" name="Google Shape;909;p2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27"/>
          <p:cNvSpPr/>
          <p:nvPr/>
        </p:nvSpPr>
        <p:spPr>
          <a:xfrm>
            <a:off x="384548" y="4716103"/>
            <a:ext cx="307185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933;p28">
            <a:extLst>
              <a:ext uri="{FF2B5EF4-FFF2-40B4-BE49-F238E27FC236}">
                <a16:creationId xmlns:a16="http://schemas.microsoft.com/office/drawing/2014/main" id="{71B47771-1A27-FC9D-A0EA-E9D7347A0264}"/>
              </a:ext>
            </a:extLst>
          </p:cNvPr>
          <p:cNvSpPr txBox="1">
            <a:spLocks/>
          </p:cNvSpPr>
          <p:nvPr/>
        </p:nvSpPr>
        <p:spPr>
          <a:xfrm>
            <a:off x="6147620" y="3052108"/>
            <a:ext cx="2693925" cy="114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15000"/>
              </a:lnSpc>
              <a:spcAft>
                <a:spcPts val="1000"/>
              </a:spcAft>
              <a:buFont typeface="Roboto Condensed Light"/>
              <a:buNone/>
            </a:pPr>
            <a:r>
              <a:rPr lang="es-ES" sz="1600" dirty="0"/>
              <a:t>Un sistema es </a:t>
            </a:r>
            <a:r>
              <a:rPr lang="es-ES" sz="1600" b="1" dirty="0">
                <a:latin typeface="Roboto Condensed"/>
                <a:ea typeface="Roboto Condensed"/>
                <a:cs typeface="Roboto Condensed"/>
                <a:sym typeface="Roboto Condensed"/>
              </a:rPr>
              <a:t>vital</a:t>
            </a:r>
            <a:r>
              <a:rPr lang="es-ES" sz="1600" dirty="0"/>
              <a:t> si para </a:t>
            </a:r>
            <a:r>
              <a:rPr lang="es-ES" sz="1600" b="1" u="sng" dirty="0">
                <a:latin typeface="Roboto Condensed"/>
                <a:ea typeface="Roboto Condensed"/>
                <a:cs typeface="Roboto Condensed"/>
                <a:sym typeface="Roboto Condensed"/>
              </a:rPr>
              <a:t>todos</a:t>
            </a:r>
            <a:r>
              <a:rPr lang="es-ES" sz="1600" dirty="0"/>
              <a:t> sus modos de falla no existe ninguno fatal.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1447</TotalTime>
  <Words>1645</Words>
  <Application>Microsoft Office PowerPoint</Application>
  <PresentationFormat>On-screen Show (16:9)</PresentationFormat>
  <Paragraphs>385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Roboto Condensed</vt:lpstr>
      <vt:lpstr>Roboto</vt:lpstr>
      <vt:lpstr>Roboto Medium</vt:lpstr>
      <vt:lpstr>Roboto Condensed Light</vt:lpstr>
      <vt:lpstr>Arial</vt:lpstr>
      <vt:lpstr>Roboto Black</vt:lpstr>
      <vt:lpstr>Arvo</vt:lpstr>
      <vt:lpstr>Salerio template</vt:lpstr>
      <vt:lpstr>Modelado e implementación automática de sistemas críticos de enclavamiento ferroviario basados en FPGA</vt:lpstr>
      <vt:lpstr>CONICET-GICSAFe</vt:lpstr>
      <vt:lpstr>Sobre mi</vt:lpstr>
      <vt:lpstr>Mg. Ing. Martin N. Menendez</vt:lpstr>
      <vt:lpstr>Introducción</vt:lpstr>
      <vt:lpstr>5% del PBI</vt:lpstr>
      <vt:lpstr>Sistema de enclavamiento ferroviario</vt:lpstr>
      <vt:lpstr>Tecnologías de enclavamientos</vt:lpstr>
      <vt:lpstr>Función del sistema de enclavamiento</vt:lpstr>
      <vt:lpstr>Principios de señalamiento ferroviario</vt:lpstr>
      <vt:lpstr>Necesitamos generar automáticamente la solución</vt:lpstr>
      <vt:lpstr>Hoja de ruta </vt:lpstr>
      <vt:lpstr>Hoja de ruta </vt:lpstr>
      <vt:lpstr>RNA</vt:lpstr>
      <vt:lpstr>railML - Auspiciantes</vt:lpstr>
      <vt:lpstr>railML - Niveles</vt:lpstr>
      <vt:lpstr>railML - Capas</vt:lpstr>
      <vt:lpstr>Modelo de grafos</vt:lpstr>
      <vt:lpstr>PowerPoint Presentation</vt:lpstr>
      <vt:lpstr>railML 2.0 vs railML 3.0</vt:lpstr>
      <vt:lpstr>Circuitos de vías</vt:lpstr>
      <vt:lpstr>Pasos a nivel</vt:lpstr>
      <vt:lpstr>Cambios de vías</vt:lpstr>
      <vt:lpstr>Señales de la máquina de cambios</vt:lpstr>
      <vt:lpstr>Señales ferroviarias</vt:lpstr>
      <vt:lpstr>Clasificación</vt:lpstr>
      <vt:lpstr>Simplificación de señales</vt:lpstr>
      <vt:lpstr>Tabla de enclavamientos</vt:lpstr>
      <vt:lpstr>ACG</vt:lpstr>
      <vt:lpstr>Criterio de selección de plataforma</vt:lpstr>
      <vt:lpstr>Arty Z7 20</vt:lpstr>
      <vt:lpstr>Arquitectura</vt:lpstr>
      <vt:lpstr>Bloqueo de máquina de cambios por ocupación</vt:lpstr>
      <vt:lpstr>Requerimiento de rutas y bloqueo de cambios en ruta</vt:lpstr>
      <vt:lpstr>Protección por aproximación</vt:lpstr>
      <vt:lpstr>Protección por solape</vt:lpstr>
      <vt:lpstr>Liberación secuencial</vt:lpstr>
      <vt:lpstr>Redundancia por votación 2oo3</vt:lpstr>
      <vt:lpstr>Análisis general</vt:lpstr>
      <vt:lpstr>Topologías implementadas</vt:lpstr>
      <vt:lpstr>AGG</vt:lpstr>
      <vt:lpstr>GUI Ejemplo 1</vt:lpstr>
      <vt:lpstr>Conclusiones</vt:lpstr>
      <vt:lpstr>Hoja de ruta 2018-2025</vt:lpstr>
      <vt:lpstr>Conclusiones</vt:lpstr>
      <vt:lpstr>Próximos pasos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Martin Menendez</dc:creator>
  <cp:lastModifiedBy>Martin Menendez</cp:lastModifiedBy>
  <cp:revision>105</cp:revision>
  <dcterms:modified xsi:type="dcterms:W3CDTF">2024-09-19T11:36:24Z</dcterms:modified>
</cp:coreProperties>
</file>